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3"/>
  </p:notesMasterIdLst>
  <p:sldIdLst>
    <p:sldId id="318" r:id="rId4"/>
    <p:sldId id="686" r:id="rId5"/>
    <p:sldId id="689" r:id="rId6"/>
    <p:sldId id="390" r:id="rId7"/>
    <p:sldId id="257" r:id="rId8"/>
    <p:sldId id="423" r:id="rId9"/>
    <p:sldId id="424" r:id="rId10"/>
    <p:sldId id="425" r:id="rId11"/>
    <p:sldId id="426" r:id="rId12"/>
    <p:sldId id="427" r:id="rId13"/>
    <p:sldId id="541" r:id="rId14"/>
    <p:sldId id="429" r:id="rId15"/>
    <p:sldId id="428" r:id="rId16"/>
    <p:sldId id="542" r:id="rId17"/>
    <p:sldId id="684" r:id="rId18"/>
    <p:sldId id="430" r:id="rId19"/>
    <p:sldId id="685" r:id="rId20"/>
    <p:sldId id="502" r:id="rId21"/>
    <p:sldId id="587" r:id="rId22"/>
    <p:sldId id="687" r:id="rId23"/>
    <p:sldId id="431" r:id="rId24"/>
    <p:sldId id="690" r:id="rId25"/>
    <p:sldId id="463" r:id="rId26"/>
    <p:sldId id="747" r:id="rId27"/>
    <p:sldId id="748" r:id="rId28"/>
    <p:sldId id="749" r:id="rId29"/>
    <p:sldId id="688" r:id="rId30"/>
    <p:sldId id="464" r:id="rId31"/>
    <p:sldId id="588" r:id="rId32"/>
    <p:sldId id="590" r:id="rId33"/>
    <p:sldId id="594" r:id="rId34"/>
    <p:sldId id="591" r:id="rId35"/>
    <p:sldId id="589" r:id="rId36"/>
    <p:sldId id="592" r:id="rId37"/>
    <p:sldId id="593" r:id="rId38"/>
    <p:sldId id="504" r:id="rId39"/>
    <p:sldId id="466" r:id="rId40"/>
    <p:sldId id="505" r:id="rId41"/>
    <p:sldId id="506" r:id="rId42"/>
    <p:sldId id="503" r:id="rId43"/>
    <p:sldId id="358" r:id="rId44"/>
    <p:sldId id="369" r:id="rId45"/>
    <p:sldId id="370" r:id="rId46"/>
    <p:sldId id="359" r:id="rId47"/>
    <p:sldId id="360" r:id="rId48"/>
    <p:sldId id="291" r:id="rId49"/>
    <p:sldId id="384" r:id="rId50"/>
    <p:sldId id="361" r:id="rId51"/>
    <p:sldId id="374" r:id="rId52"/>
    <p:sldId id="269" r:id="rId54"/>
    <p:sldId id="295" r:id="rId55"/>
    <p:sldId id="342" r:id="rId56"/>
    <p:sldId id="344" r:id="rId57"/>
    <p:sldId id="366" r:id="rId58"/>
    <p:sldId id="367" r:id="rId59"/>
    <p:sldId id="391" r:id="rId60"/>
    <p:sldId id="385" r:id="rId61"/>
    <p:sldId id="392" r:id="rId62"/>
    <p:sldId id="387" r:id="rId63"/>
    <p:sldId id="393" r:id="rId64"/>
    <p:sldId id="394" r:id="rId65"/>
    <p:sldId id="275" r:id="rId66"/>
    <p:sldId id="317" r:id="rId67"/>
  </p:sldIdLst>
  <p:sldSz cx="12192000" cy="6858000"/>
  <p:notesSz cx="6858000" cy="9144000"/>
  <p:custDataLst>
    <p:tags r:id="rId71"/>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22" userDrawn="1">
          <p15:clr>
            <a:srgbClr val="A4A3A4"/>
          </p15:clr>
        </p15:guide>
        <p15:guide id="2" pos="390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CC00FF"/>
    <a:srgbClr val="FF7A00"/>
    <a:srgbClr val="FFFFCC"/>
    <a:srgbClr val="E47204"/>
    <a:srgbClr val="FFF2CC"/>
    <a:srgbClr val="FBD53F"/>
    <a:srgbClr val="FFCCFF"/>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howGuides="1">
      <p:cViewPr varScale="1">
        <p:scale>
          <a:sx n="86" d="100"/>
          <a:sy n="86" d="100"/>
        </p:scale>
        <p:origin x="126" y="90"/>
      </p:cViewPr>
      <p:guideLst>
        <p:guide orient="horz" pos="2122"/>
        <p:guide pos="390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1" Type="http://schemas.openxmlformats.org/officeDocument/2006/relationships/tags" Target="tags/tag86.xml"/><Relationship Id="rId70" Type="http://schemas.openxmlformats.org/officeDocument/2006/relationships/tableStyles" Target="tableStyles.xml"/><Relationship Id="rId7" Type="http://schemas.openxmlformats.org/officeDocument/2006/relationships/slide" Target="slides/slide4.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notesMaster" Target="notesMasters/notesMaster1.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imes New Roman" panose="02020603050405020304" pitchFamily="18"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imes New Roman" panose="02020603050405020304" pitchFamily="18" charset="0"/>
              </a:defRPr>
            </a:lvl1pPr>
          </a:lstStyle>
          <a:p>
            <a:pPr>
              <a:defRPr/>
            </a:pPr>
            <a:fld id="{A3387F65-3ED6-4F7F-8327-50BF9E55DC83}"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Times New Roman" panose="02020603050405020304" pitchFamily="18"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atin typeface="Times New Roman" panose="02020603050405020304" pitchFamily="18" charset="0"/>
              </a:defRPr>
            </a:lvl1pPr>
          </a:lstStyle>
          <a:p>
            <a:fld id="{A67470AB-8802-44CA-A9AB-1A37E5BFFA47}"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7470AB-8802-44CA-A9AB-1A37E5BFFA47}"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92CE8ED-DF2C-46A2-A38D-E046DA699AC1}" type="datetimeFigureOut">
              <a:rPr lang="zh-CN" altLang="en-US" smtClean="0"/>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CC6134F4-69AE-4CC0-855C-87A3F61071B6}" type="slidenum">
              <a:rPr lang="zh-CN" altLang="en-US" smtClean="0"/>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9596AEB-DC8B-4A84-8F3C-689A99D463E8}" type="datetimeFigureOut">
              <a:rPr lang="zh-CN" altLang="en-US" smtClean="0"/>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5FD0F56E-F1F8-4E82-ACB6-A6C2B0100150}" type="slidenum">
              <a:rPr lang="zh-CN" altLang="en-US" smtClean="0"/>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2119C50-2847-4C65-A346-525A134B61E7}" type="datetimeFigureOut">
              <a:rPr lang="zh-CN" altLang="en-US" smtClean="0"/>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8C74F319-60A7-45B3-824D-CB95A6210216}" type="slidenum">
              <a:rPr lang="zh-CN" altLang="en-US" smtClean="0"/>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02241E39-5428-43C6-B14D-1D51C1A2A354}"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DC1DE430-15F3-40AE-8617-0E837AED32B0}"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A5EF4AEF-E215-445C-86E7-896B9244DF83}"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fld id="{50EC9B11-F541-4E5A-9E6B-374486CF8D8D}"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fld id="{34FF71F6-9C34-4D0F-B969-AA975CEA0858}"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fld id="{85A02180-4CCB-4A6E-8665-2E209A9F06BC}"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fld id="{DF1911D1-3452-4153-BB9F-38A14AB1B6EA}"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fld id="{FA1327A1-3713-470C-AAE1-88CF31B7061C}"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0834A3F-AD52-4E28-8AB0-995C1C3C7969}" type="datetimeFigureOut">
              <a:rPr lang="zh-CN" altLang="en-US" smtClean="0"/>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8BA1E0E6-528D-461D-8DC7-BA6B58432EC3}" type="slidenum">
              <a:rPr lang="zh-CN" altLang="en-US" smtClean="0"/>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fld id="{AC651560-DB1A-49C7-8B26-32FDABC4FF6F}"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D75B2CF3-A3B9-4E8B-B5AB-E606FE4F09CD}"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ED4A7208-3FB9-4C74-AA1F-A16ABB1E4503}"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831618C3-6377-4D1A-881B-D993546B727C}" type="datetimeFigureOut">
              <a:rPr lang="zh-CN" altLang="en-US" smtClean="0"/>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001E36EB-4BF0-48F6-AA7C-652FFAFA3D8F}" type="slidenum">
              <a:rPr lang="zh-CN" altLang="en-US" smtClean="0"/>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4D27037-DF6A-44A3-8E16-09C8D047D3AB}" type="datetimeFigureOut">
              <a:rPr lang="zh-CN" altLang="en-US" smtClean="0"/>
            </a:fld>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AA10C506-A48B-4887-8D81-07A24F73EABC}" type="slidenum">
              <a:rPr lang="zh-CN" altLang="en-US" smtClean="0"/>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A94B5F5-5594-4E56-BA50-8CFFED69B684}" type="datetimeFigureOut">
              <a:rPr lang="zh-CN" altLang="en-US" smtClean="0"/>
            </a:fld>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DF3B31CE-13B6-4532-8E76-FB52A4E59688}" type="slidenum">
              <a:rPr lang="zh-CN" altLang="en-US" smtClean="0"/>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3326EA94-F617-49C4-B932-D7B56EB05C98}" type="datetimeFigureOut">
              <a:rPr lang="zh-CN" altLang="en-US" smtClean="0"/>
            </a:fld>
            <a:endParaRPr lang="en-US" altLang="zh-CN"/>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C966BE3D-6641-43FE-829D-20CA4C43FEBF}" type="slidenum">
              <a:rPr lang="zh-CN" altLang="en-US" smtClean="0"/>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49B51C-470D-4100-9911-C52D7E4FE87D}" type="datetimeFigureOut">
              <a:rPr lang="zh-CN" altLang="en-US" smtClean="0"/>
            </a:fld>
            <a:endParaRPr lang="en-US" altLang="zh-CN"/>
          </a:p>
        </p:txBody>
      </p:sp>
      <p:sp>
        <p:nvSpPr>
          <p:cNvPr id="3" name="Footer Placeholder 2"/>
          <p:cNvSpPr>
            <a:spLocks noGrp="1"/>
          </p:cNvSpPr>
          <p:nvPr>
            <p:ph type="ftr" sz="quarter" idx="11"/>
          </p:nvPr>
        </p:nvSpPr>
        <p:spPr/>
        <p:txBody>
          <a:bodyPr/>
          <a:lstStyle/>
          <a:p>
            <a:endParaRPr lang="en-US" altLang="zh-CN"/>
          </a:p>
        </p:txBody>
      </p:sp>
      <p:sp>
        <p:nvSpPr>
          <p:cNvPr id="4" name="Slide Number Placeholder 3"/>
          <p:cNvSpPr>
            <a:spLocks noGrp="1"/>
          </p:cNvSpPr>
          <p:nvPr>
            <p:ph type="sldNum" sz="quarter" idx="12"/>
          </p:nvPr>
        </p:nvSpPr>
        <p:spPr/>
        <p:txBody>
          <a:bodyPr/>
          <a:lstStyle/>
          <a:p>
            <a:fld id="{EFAF54BB-2CA3-4B39-A7C2-83D502CFED52}" type="slidenum">
              <a:rPr lang="zh-CN" altLang="en-US" smtClean="0"/>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54980D6-F1BA-470B-BF47-38BC757A70EE}" type="datetimeFigureOut">
              <a:rPr lang="zh-CN" altLang="en-US" smtClean="0"/>
            </a:fld>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95666AC0-F702-4047-9BB9-CD02C0E79CA8}" type="slidenum">
              <a:rPr lang="zh-CN" altLang="en-US" smtClean="0"/>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CC334C04-4BCC-458E-8056-04192E887BDA}" type="datetimeFigureOut">
              <a:rPr lang="zh-CN" altLang="en-US" smtClean="0"/>
            </a:fld>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2E22862F-D91A-4CEA-BE32-98A73898BD26}" type="slidenum">
              <a:rPr lang="zh-CN" altLang="en-US" smtClean="0"/>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5F9640-4D56-41D8-83FB-16647DD5FDE5}" type="datetimeFigureOut">
              <a:rPr lang="zh-CN" altLang="en-US" smtClean="0"/>
            </a:fld>
            <a:endParaRPr lang="en-US"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6FBA57-5749-4632-98AD-06C7B4CBBCAD}" type="slidenum">
              <a:rPr lang="zh-CN" altLang="en-US" smtClean="0"/>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mn-lt"/>
              </a:defRPr>
            </a:lvl1pPr>
          </a:lstStyle>
          <a:p>
            <a:pPr>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mn-lt"/>
              </a:defRPr>
            </a:lvl1pPr>
          </a:lstStyle>
          <a:p>
            <a:pPr>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20204" pitchFamily="34" charset="0"/>
              </a:defRPr>
            </a:lvl1pPr>
          </a:lstStyle>
          <a:p>
            <a:fld id="{ED8A8F4F-B76A-437F-9253-0A624402814A}" type="slidenum">
              <a:rPr lang="en-US" altLang="zh-CN">
                <a:solidFill>
                  <a:srgbClr val="000000"/>
                </a:solidFill>
              </a:rPr>
            </a:fld>
            <a:endParaRPr lang="en-US" altLang="zh-CN">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spli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9.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tags" Target="../tags/tag16.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image" Target="../media/image18.png"/><Relationship Id="rId2" Type="http://schemas.openxmlformats.org/officeDocument/2006/relationships/tags" Target="../tags/tag18.xml"/><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image" Target="../media/image17.png"/><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0" Type="http://schemas.openxmlformats.org/officeDocument/2006/relationships/slideLayout" Target="../slideLayouts/slideLayout7.xml"/><Relationship Id="rId1" Type="http://schemas.openxmlformats.org/officeDocument/2006/relationships/tags" Target="../tags/tag22.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39.xml"/><Relationship Id="rId6" Type="http://schemas.openxmlformats.org/officeDocument/2006/relationships/image" Target="../media/image17.png"/><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15.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image" Target="../media/image2.png"/><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0" Type="http://schemas.openxmlformats.org/officeDocument/2006/relationships/slideLayout" Target="../slideLayouts/slideLayout7.xml"/><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8.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4.xml"/><Relationship Id="rId6" Type="http://schemas.openxmlformats.org/officeDocument/2006/relationships/image" Target="../media/image2.png"/><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png"/><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image" Target="../media/image2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png"/><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0" Type="http://schemas.openxmlformats.org/officeDocument/2006/relationships/slideLayout" Target="../slideLayouts/slideLayout7.xml"/><Relationship Id="rId1" Type="http://schemas.openxmlformats.org/officeDocument/2006/relationships/tags" Target="../tags/tag57.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0.jpe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image" Target="../media/image23.jpe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24.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1.xml"/><Relationship Id="rId2" Type="http://schemas.openxmlformats.org/officeDocument/2006/relationships/image" Target="../media/image29.png"/><Relationship Id="rId1" Type="http://schemas.openxmlformats.org/officeDocument/2006/relationships/image" Target="../media/image24.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4.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2.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jpeg"/><Relationship Id="rId1" Type="http://schemas.openxmlformats.org/officeDocument/2006/relationships/image" Target="../media/image38.jpe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2.png"/><Relationship Id="rId3" Type="http://schemas.microsoft.com/office/2007/relationships/media" Target="../media/media2.mp4"/><Relationship Id="rId2" Type="http://schemas.openxmlformats.org/officeDocument/2006/relationships/video" Target="NULL" TargetMode="External"/><Relationship Id="rId1" Type="http://schemas.openxmlformats.org/officeDocument/2006/relationships/image" Target="../media/image38.jpe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image" Target="../media/image38.jpeg"/></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45.jpeg"/><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38.jpe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jpeg"/></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9.png"/><Relationship Id="rId4" Type="http://schemas.microsoft.com/office/2007/relationships/media" Target="../media/media3.mp3"/><Relationship Id="rId3" Type="http://schemas.openxmlformats.org/officeDocument/2006/relationships/audio" Target="../media/media3.mp3"/><Relationship Id="rId2" Type="http://schemas.openxmlformats.org/officeDocument/2006/relationships/image" Target="../media/image18.png"/><Relationship Id="rId1" Type="http://schemas.openxmlformats.org/officeDocument/2006/relationships/image" Target="../media/image20.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0.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31.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3.xml"/><Relationship Id="rId1" Type="http://schemas.openxmlformats.org/officeDocument/2006/relationships/image" Target="../media/image3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tags" Target="../tags/tag15.xml"/><Relationship Id="rId4" Type="http://schemas.openxmlformats.org/officeDocument/2006/relationships/image" Target="../media/image9.png"/><Relationship Id="rId3" Type="http://schemas.openxmlformats.org/officeDocument/2006/relationships/tags" Target="../tags/tag14.xml"/><Relationship Id="rId2" Type="http://schemas.openxmlformats.org/officeDocument/2006/relationships/image" Target="../media/image8.png"/><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61442" name="WordArt 2"/>
          <p:cNvSpPr>
            <a:spLocks noChangeArrowheads="1" noChangeShapeType="1" noTextEdit="1"/>
          </p:cNvSpPr>
          <p:nvPr/>
        </p:nvSpPr>
        <p:spPr bwMode="auto">
          <a:xfrm>
            <a:off x="7896225" y="836614"/>
            <a:ext cx="2520950" cy="93662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3600" b="1" kern="10">
                <a:ln w="9525">
                  <a:solidFill>
                    <a:srgbClr val="000000"/>
                  </a:solidFill>
                  <a:round/>
                </a:ln>
                <a:solidFill>
                  <a:srgbClr val="FFFFFF"/>
                </a:solidFill>
                <a:cs typeface="Arial" panose="020B0604020202020204" pitchFamily="34" charset="0"/>
              </a:rPr>
              <a:t>Unit 7</a:t>
            </a:r>
            <a:endParaRPr lang="zh-CN" altLang="en-US" sz="3600" b="1" kern="10">
              <a:ln w="9525">
                <a:solidFill>
                  <a:srgbClr val="000000"/>
                </a:solidFill>
                <a:round/>
              </a:ln>
              <a:solidFill>
                <a:srgbClr val="FFFFFF"/>
              </a:solidFill>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 Box 5"/>
          <p:cNvSpPr txBox="1">
            <a:spLocks noChangeArrowheads="1"/>
          </p:cNvSpPr>
          <p:nvPr/>
        </p:nvSpPr>
        <p:spPr bwMode="auto">
          <a:xfrm>
            <a:off x="-20955" y="1412875"/>
            <a:ext cx="12018645" cy="186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20000"/>
              </a:lnSpc>
              <a:spcBef>
                <a:spcPts val="0"/>
              </a:spcBef>
              <a:buFont typeface="Arial" panose="020B0604020202020204" pitchFamily="34" charset="0"/>
              <a:buChar char="•"/>
            </a:pPr>
            <a:r>
              <a:rPr lang="en-US" altLang="zh-CN" b="1" dirty="0" smtClean="0">
                <a:solidFill>
                  <a:srgbClr val="FF0000"/>
                </a:solidFill>
                <a:highlight>
                  <a:srgbClr val="FFFF00"/>
                </a:highlight>
                <a:latin typeface="Arial" panose="020B0604020202020204" pitchFamily="34" charset="0"/>
              </a:rPr>
              <a:t>Read</a:t>
            </a:r>
            <a:r>
              <a:rPr lang="en-US" altLang="zh-CN" b="1" dirty="0" smtClean="0">
                <a:solidFill>
                  <a:schemeClr val="tx1"/>
                </a:solidFill>
                <a:highlight>
                  <a:srgbClr val="FFFF00"/>
                </a:highlight>
                <a:latin typeface="Arial" panose="020B0604020202020204" pitchFamily="34" charset="0"/>
              </a:rPr>
              <a:t> </a:t>
            </a:r>
            <a:r>
              <a:rPr lang="en-US" altLang="zh-CN" b="1" dirty="0">
                <a:solidFill>
                  <a:schemeClr val="tx1"/>
                </a:solidFill>
                <a:highlight>
                  <a:srgbClr val="FFFF00"/>
                </a:highlight>
                <a:latin typeface="Arial" panose="020B0604020202020204" pitchFamily="34" charset="0"/>
              </a:rPr>
              <a:t>the four paragraphs one by one </a:t>
            </a:r>
            <a:r>
              <a:rPr lang="en-US" altLang="zh-CN" b="1" dirty="0">
                <a:solidFill>
                  <a:srgbClr val="FF0000"/>
                </a:solidFill>
                <a:highlight>
                  <a:srgbClr val="FFFF00"/>
                </a:highlight>
                <a:latin typeface="Arial" panose="020B0604020202020204" pitchFamily="34" charset="0"/>
              </a:rPr>
              <a:t>carefully</a:t>
            </a:r>
            <a:r>
              <a:rPr lang="en-US" altLang="zh-CN" b="1" dirty="0">
                <a:solidFill>
                  <a:schemeClr val="tx1"/>
                </a:solidFill>
                <a:highlight>
                  <a:srgbClr val="FFFF00"/>
                </a:highlight>
                <a:latin typeface="Arial" panose="020B0604020202020204" pitchFamily="34" charset="0"/>
              </a:rPr>
              <a:t>.</a:t>
            </a:r>
            <a:r>
              <a:rPr lang="zh-CN" altLang="zh-CN" b="1" dirty="0">
                <a:solidFill>
                  <a:schemeClr val="tx1"/>
                </a:solidFill>
                <a:latin typeface="Arial" panose="020B0604020202020204" pitchFamily="34" charset="0"/>
              </a:rPr>
              <a:t>精读</a:t>
            </a:r>
            <a:r>
              <a:rPr lang="en-US" altLang="zh-CN" b="1" dirty="0">
                <a:solidFill>
                  <a:schemeClr val="tx1"/>
                </a:solidFill>
                <a:highlight>
                  <a:srgbClr val="FFFF00"/>
                </a:highlight>
                <a:latin typeface="Arial" panose="020B0604020202020204" pitchFamily="34" charset="0"/>
              </a:rPr>
              <a:t> </a:t>
            </a:r>
            <a:endParaRPr lang="en-US" altLang="zh-CN" b="1" dirty="0">
              <a:solidFill>
                <a:schemeClr val="tx1"/>
              </a:solidFill>
              <a:highlight>
                <a:srgbClr val="FFFF00"/>
              </a:highlight>
              <a:latin typeface="Arial" panose="020B0604020202020204" pitchFamily="34" charset="0"/>
            </a:endParaRPr>
          </a:p>
          <a:p>
            <a:pPr marL="457200" indent="-457200" eaLnBrk="1" hangingPunct="1">
              <a:lnSpc>
                <a:spcPct val="120000"/>
              </a:lnSpc>
              <a:spcBef>
                <a:spcPts val="0"/>
              </a:spcBef>
              <a:buFont typeface="Arial" panose="020B0604020202020204" pitchFamily="34" charset="0"/>
              <a:buChar char="•"/>
            </a:pPr>
            <a:r>
              <a:rPr lang="en-US" altLang="zh-CN" b="1" dirty="0">
                <a:solidFill>
                  <a:srgbClr val="FF0000"/>
                </a:solidFill>
                <a:highlight>
                  <a:srgbClr val="FFFF00"/>
                </a:highlight>
                <a:latin typeface="Arial" panose="020B0604020202020204" pitchFamily="34" charset="0"/>
              </a:rPr>
              <a:t>Match each paragraph with the question</a:t>
            </a:r>
            <a:r>
              <a:rPr lang="en-US" altLang="zh-CN" b="1" dirty="0">
                <a:solidFill>
                  <a:schemeClr val="tx1"/>
                </a:solidFill>
                <a:highlight>
                  <a:srgbClr val="FFFF00"/>
                </a:highlight>
                <a:latin typeface="Arial" panose="020B0604020202020204" pitchFamily="34" charset="0"/>
              </a:rPr>
              <a:t> it discusses and </a:t>
            </a:r>
            <a:r>
              <a:rPr lang="en-US" altLang="zh-CN" b="1" dirty="0">
                <a:solidFill>
                  <a:srgbClr val="FF0000"/>
                </a:solidFill>
                <a:highlight>
                  <a:srgbClr val="FFFF00"/>
                </a:highlight>
                <a:latin typeface="Arial" panose="020B0604020202020204" pitchFamily="34" charset="0"/>
              </a:rPr>
              <a:t>find out the answer</a:t>
            </a:r>
            <a:r>
              <a:rPr lang="en-US" altLang="zh-CN" b="1" dirty="0">
                <a:solidFill>
                  <a:schemeClr val="tx1"/>
                </a:solidFill>
                <a:highlight>
                  <a:srgbClr val="FFFF00"/>
                </a:highlight>
                <a:latin typeface="Arial" panose="020B0604020202020204" pitchFamily="34" charset="0"/>
              </a:rPr>
              <a:t>.</a:t>
            </a:r>
            <a:r>
              <a:rPr lang="zh-CN" altLang="en-US" b="1" dirty="0">
                <a:solidFill>
                  <a:schemeClr val="tx1"/>
                </a:solidFill>
                <a:latin typeface="Arial" panose="020B0604020202020204" pitchFamily="34" charset="0"/>
              </a:rPr>
              <a:t>配对并回答</a:t>
            </a:r>
            <a:r>
              <a:rPr lang="en-US" altLang="zh-CN" b="1" dirty="0">
                <a:solidFill>
                  <a:schemeClr val="tx1"/>
                </a:solidFill>
                <a:highlight>
                  <a:srgbClr val="FFFF00"/>
                </a:highlight>
                <a:latin typeface="Arial" panose="020B0604020202020204" pitchFamily="34" charset="0"/>
              </a:rPr>
              <a:t> </a:t>
            </a:r>
            <a:endParaRPr lang="en-US" altLang="zh-CN" b="1" dirty="0" smtClean="0">
              <a:solidFill>
                <a:schemeClr val="tx1"/>
              </a:solidFill>
              <a:highlight>
                <a:srgbClr val="FFFF00"/>
              </a:highlight>
              <a:latin typeface="Arial" panose="020B0604020202020204"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8864" y="180943"/>
            <a:ext cx="936104" cy="936104"/>
          </a:xfrm>
          <a:prstGeom prst="rect">
            <a:avLst/>
          </a:prstGeom>
        </p:spPr>
      </p:pic>
      <p:sp>
        <p:nvSpPr>
          <p:cNvPr id="4" name="Text Box 5"/>
          <p:cNvSpPr txBox="1">
            <a:spLocks noChangeArrowheads="1"/>
          </p:cNvSpPr>
          <p:nvPr>
            <p:custDataLst>
              <p:tags r:id="rId2"/>
            </p:custDataLst>
          </p:nvPr>
        </p:nvSpPr>
        <p:spPr bwMode="auto">
          <a:xfrm>
            <a:off x="1054735" y="180975"/>
            <a:ext cx="991235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4000" b="1" dirty="0" smtClean="0">
                <a:solidFill>
                  <a:srgbClr val="00B050"/>
                </a:solidFill>
                <a:latin typeface="Arial" panose="020B0604020202020204" pitchFamily="34" charset="0"/>
              </a:rPr>
              <a:t>Listen to an article about robots first.</a:t>
            </a:r>
            <a:endParaRPr lang="en-US" altLang="zh-CN" sz="4000" b="1" dirty="0" smtClean="0">
              <a:solidFill>
                <a:srgbClr val="00B050"/>
              </a:solidFill>
              <a:latin typeface="Arial" panose="020B0604020202020204" pitchFamily="34" charset="0"/>
            </a:endParaRPr>
          </a:p>
        </p:txBody>
      </p:sp>
      <p:sp>
        <p:nvSpPr>
          <p:cNvPr id="5" name="Text Box 5"/>
          <p:cNvSpPr txBox="1">
            <a:spLocks noChangeArrowheads="1"/>
          </p:cNvSpPr>
          <p:nvPr/>
        </p:nvSpPr>
        <p:spPr bwMode="auto">
          <a:xfrm>
            <a:off x="393298" y="3218495"/>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a:t>
            </a:r>
            <a:r>
              <a:rPr lang="en-US" altLang="zh-CN" b="1" u="sng" dirty="0"/>
              <a:t>today</a:t>
            </a:r>
            <a:r>
              <a:rPr lang="en-US" altLang="zh-CN" b="1" dirty="0"/>
              <a:t>?</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a:t>
            </a:r>
            <a:r>
              <a:rPr lang="en-US" altLang="zh-CN" b="1" u="sng" dirty="0"/>
              <a:t>in movies</a:t>
            </a:r>
            <a:r>
              <a:rPr lang="en-US" altLang="zh-CN" b="1" dirty="0"/>
              <a:t>? </a:t>
            </a:r>
            <a:endParaRPr lang="en-US" altLang="zh-CN" b="1" dirty="0"/>
          </a:p>
        </p:txBody>
      </p:sp>
      <p:sp>
        <p:nvSpPr>
          <p:cNvPr id="8" name="文本框 7"/>
          <p:cNvSpPr txBox="1"/>
          <p:nvPr/>
        </p:nvSpPr>
        <p:spPr>
          <a:xfrm>
            <a:off x="-21590" y="5587365"/>
            <a:ext cx="10494010" cy="681990"/>
          </a:xfrm>
          <a:prstGeom prst="rect">
            <a:avLst/>
          </a:prstGeom>
          <a:noFill/>
        </p:spPr>
        <p:txBody>
          <a:bodyPr wrap="square" rtlCol="0" anchor="t">
            <a:spAutoFit/>
          </a:bodyPr>
          <a:p>
            <a:pPr marL="457200" indent="-457200" eaLnBrk="1" hangingPunct="1">
              <a:lnSpc>
                <a:spcPct val="120000"/>
              </a:lnSpc>
              <a:spcBef>
                <a:spcPts val="0"/>
              </a:spcBef>
              <a:buFont typeface="Arial" panose="020B0604020202020204" pitchFamily="34" charset="0"/>
              <a:buChar char="•"/>
            </a:pPr>
            <a:r>
              <a:rPr lang="en-US" altLang="zh-CN" sz="3200" b="1" dirty="0">
                <a:solidFill>
                  <a:srgbClr val="FF0000"/>
                </a:solidFill>
                <a:highlight>
                  <a:srgbClr val="FFFF00"/>
                </a:highlight>
                <a:sym typeface="+mn-ea"/>
              </a:rPr>
              <a:t>Underline the useful expressions.</a:t>
            </a:r>
            <a:r>
              <a:rPr lang="zh-CN" altLang="en-US" sz="3200" b="1" dirty="0">
                <a:solidFill>
                  <a:schemeClr val="tx1"/>
                </a:solidFill>
                <a:sym typeface="+mn-ea"/>
              </a:rPr>
              <a:t>划出重点短语</a:t>
            </a:r>
            <a:r>
              <a:rPr lang="en-US" altLang="zh-CN" sz="2800" b="1" dirty="0">
                <a:sym typeface="+mn-ea"/>
              </a:rPr>
              <a:t> </a:t>
            </a:r>
            <a:endParaRPr lang="en-US" altLang="zh-CN" sz="2800" b="1" dirty="0">
              <a:sym typeface="+mn-ea"/>
            </a:endParaRPr>
          </a:p>
        </p:txBody>
      </p:sp>
      <p:pic>
        <p:nvPicPr>
          <p:cNvPr id="6" name="Section B 2b">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10848340" y="360045"/>
            <a:ext cx="619125" cy="6191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14624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60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p:cTn id="21" fill="hold" display="1">
                  <p:stCondLst>
                    <p:cond delay="indefinite"/>
                  </p:stCondLst>
                  <p:endCondLst>
                    <p:cond evt="onStopAudio">
                      <p:tgtEl>
                        <p:sldTgt/>
                      </p:tgtEl>
                    </p:cond>
                  </p:endCondLst>
                </p:cTn>
                <p:tgtEl>
                  <p:spTgt spid="6"/>
                </p:tgtEl>
              </p:cMediaNode>
            </p:audio>
          </p:childTnLst>
        </p:cTn>
      </p:par>
    </p:tnLst>
    <p:bldLst>
      <p:bldP spid="5"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290830" y="908685"/>
            <a:ext cx="11588750" cy="3044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lnSpc>
                <a:spcPct val="120000"/>
              </a:lnSpc>
            </a:pPr>
            <a:r>
              <a:rPr lang="en-US" altLang="zh-CN" sz="3200" b="1" dirty="0">
                <a:solidFill>
                  <a:srgbClr val="00B050"/>
                </a:solidFill>
                <a:latin typeface="Times New Roman" panose="02020603050405020304" pitchFamily="18" charset="0"/>
                <a:sym typeface="+mn-ea"/>
              </a:rPr>
              <a:t>Do You Think You Will Have Your Own Robot?</a:t>
            </a:r>
            <a:endParaRPr lang="en-US" altLang="zh-CN" sz="3200" b="1" dirty="0">
              <a:solidFill>
                <a:srgbClr val="00B050"/>
              </a:solidFill>
              <a:latin typeface="Times New Roman" panose="02020603050405020304" pitchFamily="18" charset="0"/>
              <a:sym typeface="+mn-ea"/>
            </a:endParaRPr>
          </a:p>
          <a:p>
            <a:pPr>
              <a:lnSpc>
                <a:spcPct val="120000"/>
              </a:lnSpc>
            </a:pPr>
            <a:r>
              <a:rPr lang="en-US" altLang="zh-CN" sz="3200" b="1" dirty="0">
                <a:solidFill>
                  <a:srgbClr val="CC00FF"/>
                </a:solidFill>
                <a:latin typeface="Times New Roman" panose="02020603050405020304" pitchFamily="18" charset="0"/>
                <a:sym typeface="+mn-ea"/>
              </a:rPr>
              <a:t>para 1</a:t>
            </a:r>
            <a:r>
              <a:rPr lang="en-US" altLang="zh-CN" sz="3200" b="1" dirty="0">
                <a:solidFill>
                  <a:schemeClr val="tx1"/>
                </a:solidFill>
                <a:latin typeface="Times New Roman" panose="02020603050405020304" pitchFamily="18" charset="0"/>
                <a:sym typeface="+mn-ea"/>
              </a:rPr>
              <a:t>: When we watch movies about the future, we sometimes see robots. They are usually like human servants. They help with the housework and do jobs </a:t>
            </a:r>
            <a:r>
              <a:rPr lang="en-US" altLang="zh-CN" sz="3200" b="1" dirty="0">
                <a:solidFill>
                  <a:schemeClr val="tx1"/>
                </a:solidFill>
                <a:latin typeface="Times New Roman" panose="02020603050405020304" pitchFamily="18" charset="0"/>
                <a:sym typeface="+mn-ea"/>
              </a:rPr>
              <a:t>like working in dirty or dangerous places.</a:t>
            </a:r>
            <a:endParaRPr lang="en-US" altLang="zh-CN" sz="3200" b="1" dirty="0">
              <a:solidFill>
                <a:schemeClr val="tx1"/>
              </a:solidFill>
              <a:latin typeface="Times New Roman" panose="02020603050405020304" pitchFamily="18" charset="0"/>
              <a:sym typeface="+mn-ea"/>
            </a:endParaRPr>
          </a:p>
        </p:txBody>
      </p:sp>
      <p:sp>
        <p:nvSpPr>
          <p:cNvPr id="25605" name="Text Box 5"/>
          <p:cNvSpPr txBox="1">
            <a:spLocks noChangeArrowheads="1"/>
          </p:cNvSpPr>
          <p:nvPr/>
        </p:nvSpPr>
        <p:spPr bwMode="auto">
          <a:xfrm>
            <a:off x="1055370" y="-89535"/>
            <a:ext cx="11174095" cy="127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smtClean="0">
                <a:solidFill>
                  <a:srgbClr val="FF0000"/>
                </a:solidFill>
                <a:latin typeface="Arial" panose="020B0604020202020204" pitchFamily="34" charset="0"/>
              </a:rPr>
              <a:t>What’s the question para1 discusses?</a:t>
            </a:r>
            <a:endParaRPr lang="en-US" altLang="zh-CN" b="1" dirty="0" smtClean="0">
              <a:solidFill>
                <a:srgbClr val="FF0000"/>
              </a:solidFill>
              <a:latin typeface="Arial" panose="020B0604020202020204" pitchFamily="34" charset="0"/>
            </a:endParaRPr>
          </a:p>
          <a:p>
            <a:pPr eaLnBrk="1" hangingPunct="1">
              <a:lnSpc>
                <a:spcPct val="120000"/>
              </a:lnSpc>
              <a:spcBef>
                <a:spcPts val="0"/>
              </a:spcBef>
            </a:pPr>
            <a:r>
              <a:rPr lang="en-US" altLang="zh-CN" b="1" dirty="0" smtClean="0">
                <a:solidFill>
                  <a:srgbClr val="FF0000"/>
                </a:solidFill>
                <a:latin typeface="Arial" panose="020B0604020202020204" pitchFamily="34" charset="0"/>
              </a:rPr>
              <a:t>Read </a:t>
            </a:r>
            <a:r>
              <a:rPr lang="en-US" altLang="zh-CN" b="1" dirty="0">
                <a:solidFill>
                  <a:srgbClr val="FF0000"/>
                </a:solidFill>
                <a:latin typeface="Arial" panose="020B0604020202020204" pitchFamily="34" charset="0"/>
              </a:rPr>
              <a:t>and </a:t>
            </a:r>
            <a:r>
              <a:rPr lang="en-US" altLang="zh-CN" b="1" u="sng" dirty="0">
                <a:solidFill>
                  <a:srgbClr val="FF0000"/>
                </a:solidFill>
                <a:latin typeface="Arial" panose="020B0604020202020204" pitchFamily="34" charset="0"/>
              </a:rPr>
              <a:t>underline</a:t>
            </a:r>
            <a:r>
              <a:rPr lang="en-US" altLang="zh-CN" b="1" dirty="0">
                <a:solidFill>
                  <a:srgbClr val="FF0000"/>
                </a:solidFill>
                <a:latin typeface="Arial" panose="020B0604020202020204" pitchFamily="34" charset="0"/>
              </a:rPr>
              <a:t> the useful expressions.</a:t>
            </a:r>
            <a:r>
              <a:rPr lang="en-US" altLang="zh-CN" sz="2800" b="1" dirty="0">
                <a:solidFill>
                  <a:schemeClr val="tx1"/>
                </a:solidFill>
                <a:latin typeface="Arial" panose="020B0604020202020204" pitchFamily="34" charset="0"/>
              </a:rPr>
              <a:t> </a:t>
            </a:r>
            <a:endParaRPr lang="en-US" altLang="zh-CN" sz="2800" b="1" dirty="0" smtClean="0">
              <a:solidFill>
                <a:schemeClr val="tx1"/>
              </a:solidFill>
              <a:latin typeface="Arial" panose="020B0604020202020204" pitchFamily="34" charset="0"/>
            </a:endParaRPr>
          </a:p>
        </p:txBody>
      </p:sp>
      <p:pic>
        <p:nvPicPr>
          <p:cNvPr id="3" name="图片 2"/>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19499" y="99028"/>
            <a:ext cx="936104" cy="936104"/>
          </a:xfrm>
          <a:prstGeom prst="rect">
            <a:avLst/>
          </a:prstGeom>
        </p:spPr>
      </p:pic>
      <p:sp>
        <p:nvSpPr>
          <p:cNvPr id="25602" name="Text Box 5"/>
          <p:cNvSpPr txBox="1">
            <a:spLocks noChangeArrowheads="1"/>
          </p:cNvSpPr>
          <p:nvPr>
            <p:custDataLst>
              <p:tags r:id="rId4"/>
            </p:custDataLst>
          </p:nvPr>
        </p:nvSpPr>
        <p:spPr bwMode="auto">
          <a:xfrm>
            <a:off x="1039093" y="3936045"/>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a:t>
            </a:r>
            <a:r>
              <a:rPr lang="en-US" altLang="zh-CN" b="1" u="sng" dirty="0"/>
              <a:t>today</a:t>
            </a:r>
            <a:r>
              <a:rPr lang="en-US" altLang="zh-CN" b="1" dirty="0"/>
              <a:t>?</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a:t>
            </a:r>
            <a:r>
              <a:rPr lang="en-US" altLang="zh-CN" b="1" u="sng" dirty="0"/>
              <a:t>in movies</a:t>
            </a:r>
            <a:r>
              <a:rPr lang="en-US" altLang="zh-CN" b="1" dirty="0"/>
              <a:t>? </a:t>
            </a:r>
            <a:endParaRPr lang="en-US" altLang="zh-CN" b="1" dirty="0"/>
          </a:p>
        </p:txBody>
      </p:sp>
      <p:cxnSp>
        <p:nvCxnSpPr>
          <p:cNvPr id="12" name="直接连接符 11"/>
          <p:cNvCxnSpPr>
            <a:cxnSpLocks noChangeShapeType="1"/>
          </p:cNvCxnSpPr>
          <p:nvPr>
            <p:custDataLst>
              <p:tags r:id="rId5"/>
            </p:custDataLst>
          </p:nvPr>
        </p:nvCxnSpPr>
        <p:spPr bwMode="auto">
          <a:xfrm>
            <a:off x="2346697" y="4219597"/>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2" name="直接连接符 1"/>
          <p:cNvCxnSpPr>
            <a:cxnSpLocks noChangeShapeType="1"/>
          </p:cNvCxnSpPr>
          <p:nvPr>
            <p:custDataLst>
              <p:tags r:id="rId6"/>
            </p:custDataLst>
          </p:nvPr>
        </p:nvCxnSpPr>
        <p:spPr bwMode="auto">
          <a:xfrm>
            <a:off x="6023982" y="2637177"/>
            <a:ext cx="2880360" cy="0"/>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60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290830" y="765175"/>
            <a:ext cx="11588750" cy="3044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lnSpc>
                <a:spcPct val="120000"/>
              </a:lnSpc>
            </a:pPr>
            <a:endParaRPr lang="en-US" altLang="zh-CN" sz="3200" b="1" dirty="0">
              <a:solidFill>
                <a:srgbClr val="00B050"/>
              </a:solidFill>
              <a:latin typeface="Times New Roman" panose="02020603050405020304" pitchFamily="18" charset="0"/>
              <a:sym typeface="+mn-ea"/>
            </a:endParaRPr>
          </a:p>
          <a:p>
            <a:pPr>
              <a:lnSpc>
                <a:spcPct val="120000"/>
              </a:lnSpc>
            </a:pPr>
            <a:r>
              <a:rPr lang="en-US" altLang="zh-CN" sz="3200" b="1" dirty="0">
                <a:solidFill>
                  <a:srgbClr val="CC00FF"/>
                </a:solidFill>
                <a:latin typeface="Times New Roman" panose="02020603050405020304" pitchFamily="18" charset="0"/>
                <a:sym typeface="+mn-ea"/>
              </a:rPr>
              <a:t>para 2</a:t>
            </a:r>
            <a:r>
              <a:rPr lang="en-US" altLang="zh-CN" sz="3200" b="1" dirty="0">
                <a:solidFill>
                  <a:schemeClr val="tx1"/>
                </a:solidFill>
                <a:latin typeface="Times New Roman" panose="02020603050405020304" pitchFamily="18" charset="0"/>
                <a:sym typeface="+mn-ea"/>
              </a:rPr>
              <a:t>: Today there are already robots working in factories. Some can help to build cars, and they </a:t>
            </a:r>
            <a:r>
              <a:rPr lang="en-US" altLang="zh-CN" sz="3200" b="1" dirty="0">
                <a:solidFill>
                  <a:schemeClr val="tx1"/>
                </a:solidFill>
                <a:latin typeface="Times New Roman" panose="02020603050405020304" pitchFamily="18" charset="0"/>
                <a:sym typeface="+mn-ea"/>
              </a:rPr>
              <a:t>do simple jobs over and over again. Fewer people will do such jobs in the future because they are boring, but robots will never get bored.</a:t>
            </a:r>
            <a:endParaRPr lang="en-US" altLang="zh-CN" sz="3200" b="1" dirty="0">
              <a:solidFill>
                <a:schemeClr val="tx1"/>
              </a:solidFill>
              <a:latin typeface="Times New Roman" panose="02020603050405020304" pitchFamily="18" charset="0"/>
              <a:sym typeface="+mn-ea"/>
            </a:endParaRPr>
          </a:p>
        </p:txBody>
      </p:sp>
      <p:cxnSp>
        <p:nvCxnSpPr>
          <p:cNvPr id="12" name="直接连接符 11"/>
          <p:cNvCxnSpPr>
            <a:cxnSpLocks noChangeShapeType="1"/>
          </p:cNvCxnSpPr>
          <p:nvPr>
            <p:custDataLst>
              <p:tags r:id="rId2"/>
            </p:custDataLst>
          </p:nvPr>
        </p:nvCxnSpPr>
        <p:spPr bwMode="auto">
          <a:xfrm>
            <a:off x="2346697" y="4291352"/>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3"/>
            </p:custDataLst>
          </p:nvPr>
        </p:nvCxnSpPr>
        <p:spPr bwMode="auto">
          <a:xfrm>
            <a:off x="2385008" y="4960767"/>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pic>
        <p:nvPicPr>
          <p:cNvPr id="5" name="图片 4" descr="微信图片_20231122152617"/>
          <p:cNvPicPr>
            <a:picLocks noChangeAspect="1"/>
          </p:cNvPicPr>
          <p:nvPr>
            <p:custDataLst>
              <p:tags r:id="rId4"/>
            </p:custDataLst>
          </p:nvPr>
        </p:nvPicPr>
        <p:blipFill>
          <a:blip r:embed="rId5"/>
          <a:stretch>
            <a:fillRect/>
          </a:stretch>
        </p:blipFill>
        <p:spPr>
          <a:xfrm>
            <a:off x="9264650" y="5085080"/>
            <a:ext cx="2733040" cy="1689735"/>
          </a:xfrm>
          <a:prstGeom prst="rect">
            <a:avLst/>
          </a:prstGeom>
        </p:spPr>
      </p:pic>
      <p:sp>
        <p:nvSpPr>
          <p:cNvPr id="25605" name="Text Box 5"/>
          <p:cNvSpPr txBox="1">
            <a:spLocks noChangeArrowheads="1"/>
          </p:cNvSpPr>
          <p:nvPr/>
        </p:nvSpPr>
        <p:spPr bwMode="auto">
          <a:xfrm>
            <a:off x="266065" y="-89535"/>
            <a:ext cx="11174095" cy="127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smtClean="0">
                <a:solidFill>
                  <a:srgbClr val="FF0000"/>
                </a:solidFill>
                <a:latin typeface="Arial" panose="020B0604020202020204" pitchFamily="34" charset="0"/>
              </a:rPr>
              <a:t>What’s the question para 2 discusses?</a:t>
            </a:r>
            <a:endParaRPr lang="en-US" altLang="zh-CN" b="1" dirty="0" smtClean="0">
              <a:solidFill>
                <a:srgbClr val="FF0000"/>
              </a:solidFill>
              <a:latin typeface="Arial" panose="020B0604020202020204" pitchFamily="34" charset="0"/>
            </a:endParaRPr>
          </a:p>
          <a:p>
            <a:pPr eaLnBrk="1" hangingPunct="1">
              <a:lnSpc>
                <a:spcPct val="120000"/>
              </a:lnSpc>
              <a:spcBef>
                <a:spcPts val="0"/>
              </a:spcBef>
            </a:pPr>
            <a:r>
              <a:rPr lang="en-US" altLang="zh-CN" b="1" dirty="0" smtClean="0">
                <a:solidFill>
                  <a:srgbClr val="FF0000"/>
                </a:solidFill>
                <a:latin typeface="Arial" panose="020B0604020202020204" pitchFamily="34" charset="0"/>
              </a:rPr>
              <a:t>Read </a:t>
            </a:r>
            <a:r>
              <a:rPr lang="en-US" altLang="zh-CN" b="1" dirty="0">
                <a:solidFill>
                  <a:srgbClr val="FF0000"/>
                </a:solidFill>
                <a:latin typeface="Arial" panose="020B0604020202020204" pitchFamily="34" charset="0"/>
              </a:rPr>
              <a:t>and </a:t>
            </a:r>
            <a:r>
              <a:rPr lang="en-US" altLang="zh-CN" b="1" u="sng" dirty="0">
                <a:solidFill>
                  <a:srgbClr val="FF0000"/>
                </a:solidFill>
                <a:latin typeface="Arial" panose="020B0604020202020204" pitchFamily="34" charset="0"/>
              </a:rPr>
              <a:t>underline</a:t>
            </a:r>
            <a:r>
              <a:rPr lang="en-US" altLang="zh-CN" b="1" dirty="0">
                <a:solidFill>
                  <a:srgbClr val="FF0000"/>
                </a:solidFill>
                <a:latin typeface="Arial" panose="020B0604020202020204" pitchFamily="34" charset="0"/>
              </a:rPr>
              <a:t> the useful expressions.</a:t>
            </a:r>
            <a:r>
              <a:rPr lang="en-US" altLang="zh-CN" sz="2800" b="1" dirty="0">
                <a:solidFill>
                  <a:srgbClr val="FF0000"/>
                </a:solidFill>
                <a:latin typeface="Arial" panose="020B0604020202020204" pitchFamily="34" charset="0"/>
              </a:rPr>
              <a:t> </a:t>
            </a:r>
            <a:endParaRPr lang="en-US" altLang="zh-CN" sz="2800" b="1" dirty="0" smtClean="0">
              <a:solidFill>
                <a:srgbClr val="FF0000"/>
              </a:solidFill>
              <a:latin typeface="Arial" panose="020B0604020202020204" pitchFamily="34" charset="0"/>
            </a:endParaRPr>
          </a:p>
        </p:txBody>
      </p:sp>
      <p:sp>
        <p:nvSpPr>
          <p:cNvPr id="25602" name="Text Box 5"/>
          <p:cNvSpPr txBox="1">
            <a:spLocks noChangeArrowheads="1"/>
          </p:cNvSpPr>
          <p:nvPr>
            <p:custDataLst>
              <p:tags r:id="rId6"/>
            </p:custDataLst>
          </p:nvPr>
        </p:nvSpPr>
        <p:spPr bwMode="auto">
          <a:xfrm>
            <a:off x="1039093" y="3936045"/>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a:t>
            </a:r>
            <a:r>
              <a:rPr lang="en-US" altLang="zh-CN" b="1" u="sng" dirty="0"/>
              <a:t>today</a:t>
            </a:r>
            <a:r>
              <a:rPr lang="en-US" altLang="zh-CN" b="1" dirty="0"/>
              <a:t>?</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a:t>
            </a:r>
            <a:r>
              <a:rPr lang="en-US" altLang="zh-CN" b="1" u="sng" dirty="0"/>
              <a:t>in movies</a:t>
            </a:r>
            <a:r>
              <a:rPr lang="en-US" altLang="zh-CN" b="1" dirty="0"/>
              <a:t>? </a:t>
            </a:r>
            <a:endParaRPr lang="en-US" altLang="zh-CN" b="1" dirty="0"/>
          </a:p>
        </p:txBody>
      </p:sp>
      <p:cxnSp>
        <p:nvCxnSpPr>
          <p:cNvPr id="2" name="直接连接符 1"/>
          <p:cNvCxnSpPr>
            <a:cxnSpLocks noChangeShapeType="1"/>
          </p:cNvCxnSpPr>
          <p:nvPr>
            <p:custDataLst>
              <p:tags r:id="rId7"/>
            </p:custDataLst>
          </p:nvPr>
        </p:nvCxnSpPr>
        <p:spPr bwMode="auto">
          <a:xfrm>
            <a:off x="7104117" y="1988842"/>
            <a:ext cx="3600450" cy="0"/>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3" name="直接连接符 2"/>
          <p:cNvCxnSpPr>
            <a:cxnSpLocks noChangeShapeType="1"/>
          </p:cNvCxnSpPr>
          <p:nvPr>
            <p:custDataLst>
              <p:tags r:id="rId8"/>
            </p:custDataLst>
          </p:nvPr>
        </p:nvCxnSpPr>
        <p:spPr bwMode="auto">
          <a:xfrm>
            <a:off x="1038597" y="2564787"/>
            <a:ext cx="3112770" cy="0"/>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4" name="直接连接符 3"/>
          <p:cNvCxnSpPr>
            <a:cxnSpLocks noChangeShapeType="1"/>
          </p:cNvCxnSpPr>
          <p:nvPr>
            <p:custDataLst>
              <p:tags r:id="rId9"/>
            </p:custDataLst>
          </p:nvPr>
        </p:nvCxnSpPr>
        <p:spPr bwMode="auto">
          <a:xfrm>
            <a:off x="5879837" y="2564787"/>
            <a:ext cx="5112385" cy="0"/>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0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290830" y="908685"/>
            <a:ext cx="11588750" cy="3044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lnSpc>
                <a:spcPct val="120000"/>
              </a:lnSpc>
            </a:pPr>
            <a:r>
              <a:rPr lang="en-US" altLang="zh-CN" sz="3200" b="1" dirty="0">
                <a:solidFill>
                  <a:srgbClr val="00B050"/>
                </a:solidFill>
                <a:latin typeface="Times New Roman" panose="02020603050405020304" pitchFamily="18" charset="0"/>
                <a:sym typeface="+mn-ea"/>
              </a:rPr>
              <a:t>Do You Think You Will Have Your Own Robot?</a:t>
            </a:r>
            <a:endParaRPr lang="en-US" altLang="zh-CN" sz="3200" b="1" dirty="0">
              <a:solidFill>
                <a:srgbClr val="00B050"/>
              </a:solidFill>
              <a:latin typeface="Times New Roman" panose="02020603050405020304" pitchFamily="18" charset="0"/>
              <a:sym typeface="+mn-ea"/>
            </a:endParaRPr>
          </a:p>
          <a:p>
            <a:pPr>
              <a:lnSpc>
                <a:spcPct val="120000"/>
              </a:lnSpc>
            </a:pPr>
            <a:r>
              <a:rPr lang="en-US" altLang="zh-CN" sz="3200" b="1" dirty="0">
                <a:solidFill>
                  <a:srgbClr val="CC00FF"/>
                </a:solidFill>
                <a:latin typeface="Times New Roman" panose="02020603050405020304" pitchFamily="18" charset="0"/>
                <a:sym typeface="+mn-ea"/>
              </a:rPr>
              <a:t>para 1</a:t>
            </a:r>
            <a:r>
              <a:rPr lang="en-US" altLang="zh-CN" sz="3200" b="1" dirty="0">
                <a:solidFill>
                  <a:schemeClr val="tx1"/>
                </a:solidFill>
                <a:latin typeface="Times New Roman" panose="02020603050405020304" pitchFamily="18" charset="0"/>
                <a:sym typeface="+mn-ea"/>
              </a:rPr>
              <a:t>: When we </a:t>
            </a:r>
            <a:r>
              <a:rPr lang="en-US" altLang="zh-CN" sz="3200" b="1" u="sng" dirty="0">
                <a:solidFill>
                  <a:schemeClr val="tx1"/>
                </a:solidFill>
                <a:latin typeface="Times New Roman" panose="02020603050405020304" pitchFamily="18" charset="0"/>
                <a:sym typeface="+mn-ea"/>
              </a:rPr>
              <a:t>watch movies</a:t>
            </a:r>
            <a:r>
              <a:rPr lang="en-US" altLang="zh-CN" sz="3200" b="1" dirty="0">
                <a:solidFill>
                  <a:schemeClr val="tx1"/>
                </a:solidFill>
                <a:latin typeface="Times New Roman" panose="02020603050405020304" pitchFamily="18" charset="0"/>
                <a:sym typeface="+mn-ea"/>
              </a:rPr>
              <a:t> about the future, we sometimes see robots. They </a:t>
            </a:r>
            <a:r>
              <a:rPr lang="en-US" altLang="zh-CN" sz="3200" b="1" u="sng" dirty="0">
                <a:solidFill>
                  <a:schemeClr val="tx1"/>
                </a:solidFill>
                <a:latin typeface="Times New Roman" panose="02020603050405020304" pitchFamily="18" charset="0"/>
                <a:sym typeface="+mn-ea"/>
              </a:rPr>
              <a:t>are</a:t>
            </a:r>
            <a:r>
              <a:rPr lang="en-US" altLang="zh-CN" sz="3200" b="1" dirty="0">
                <a:solidFill>
                  <a:schemeClr val="tx1"/>
                </a:solidFill>
                <a:latin typeface="Times New Roman" panose="02020603050405020304" pitchFamily="18" charset="0"/>
                <a:sym typeface="+mn-ea"/>
              </a:rPr>
              <a:t> usually </a:t>
            </a:r>
            <a:r>
              <a:rPr lang="en-US" altLang="zh-CN" sz="3200" b="1" u="sng" dirty="0">
                <a:solidFill>
                  <a:schemeClr val="tx1"/>
                </a:solidFill>
                <a:latin typeface="Times New Roman" panose="02020603050405020304" pitchFamily="18" charset="0"/>
                <a:sym typeface="+mn-ea"/>
              </a:rPr>
              <a:t>like</a:t>
            </a:r>
            <a:r>
              <a:rPr lang="en-US" altLang="zh-CN" sz="3200" b="1" dirty="0">
                <a:solidFill>
                  <a:schemeClr val="tx1"/>
                </a:solidFill>
                <a:latin typeface="Times New Roman" panose="02020603050405020304" pitchFamily="18" charset="0"/>
                <a:sym typeface="+mn-ea"/>
              </a:rPr>
              <a:t> human servants</a:t>
            </a:r>
            <a:r>
              <a:rPr lang="en-US" altLang="zh-CN" sz="2000" b="1" dirty="0">
                <a:solidFill>
                  <a:schemeClr val="tx1"/>
                </a:solidFill>
                <a:latin typeface="Times New Roman" panose="02020603050405020304" pitchFamily="18" charset="0"/>
                <a:sym typeface="+mn-ea"/>
              </a:rPr>
              <a:t>(n.</a:t>
            </a:r>
            <a:r>
              <a:rPr lang="zh-CN" altLang="zh-CN" sz="2000" b="1" dirty="0">
                <a:solidFill>
                  <a:schemeClr val="tx1"/>
                </a:solidFill>
                <a:latin typeface="Times New Roman" panose="02020603050405020304" pitchFamily="18" charset="0"/>
                <a:sym typeface="+mn-ea"/>
              </a:rPr>
              <a:t>仆人</a:t>
            </a:r>
            <a:r>
              <a:rPr lang="en-US" altLang="zh-CN" sz="2000" b="1" dirty="0">
                <a:solidFill>
                  <a:schemeClr val="tx1"/>
                </a:solidFill>
                <a:latin typeface="Times New Roman" panose="02020603050405020304" pitchFamily="18" charset="0"/>
                <a:sym typeface="+mn-ea"/>
              </a:rPr>
              <a:t>)</a:t>
            </a:r>
            <a:r>
              <a:rPr lang="en-US" altLang="zh-CN" sz="3200" b="1" dirty="0">
                <a:solidFill>
                  <a:schemeClr val="tx1"/>
                </a:solidFill>
                <a:latin typeface="Times New Roman" panose="02020603050405020304" pitchFamily="18" charset="0"/>
                <a:sym typeface="+mn-ea"/>
              </a:rPr>
              <a:t>. They </a:t>
            </a:r>
            <a:r>
              <a:rPr lang="en-US" altLang="zh-CN" sz="3200" b="1" u="sng" dirty="0">
                <a:solidFill>
                  <a:schemeClr val="tx1"/>
                </a:solidFill>
                <a:latin typeface="Times New Roman" panose="02020603050405020304" pitchFamily="18" charset="0"/>
                <a:sym typeface="+mn-ea"/>
              </a:rPr>
              <a:t>help with the housework</a:t>
            </a:r>
            <a:r>
              <a:rPr lang="en-US" altLang="zh-CN" sz="3200" b="1" dirty="0">
                <a:solidFill>
                  <a:schemeClr val="tx1"/>
                </a:solidFill>
                <a:latin typeface="Times New Roman" panose="02020603050405020304" pitchFamily="18" charset="0"/>
                <a:sym typeface="+mn-ea"/>
              </a:rPr>
              <a:t> and </a:t>
            </a:r>
            <a:r>
              <a:rPr lang="en-US" altLang="zh-CN" sz="3200" b="1" u="sng" dirty="0">
                <a:solidFill>
                  <a:schemeClr val="tx1"/>
                </a:solidFill>
                <a:latin typeface="Times New Roman" panose="02020603050405020304" pitchFamily="18" charset="0"/>
                <a:sym typeface="+mn-ea"/>
              </a:rPr>
              <a:t>do jobs</a:t>
            </a:r>
            <a:r>
              <a:rPr lang="en-US" altLang="zh-CN" sz="3200" b="1" dirty="0">
                <a:solidFill>
                  <a:schemeClr val="tx1"/>
                </a:solidFill>
                <a:latin typeface="Times New Roman" panose="02020603050405020304" pitchFamily="18" charset="0"/>
                <a:sym typeface="+mn-ea"/>
              </a:rPr>
              <a:t> like working in dirty or dangerous places.</a:t>
            </a:r>
            <a:endParaRPr lang="en-US" altLang="zh-CN" sz="3200" b="1" dirty="0">
              <a:solidFill>
                <a:schemeClr val="tx1"/>
              </a:solidFill>
              <a:latin typeface="Times New Roman" panose="02020603050405020304" pitchFamily="18" charset="0"/>
              <a:sym typeface="+mn-ea"/>
            </a:endParaRPr>
          </a:p>
        </p:txBody>
      </p:sp>
      <p:sp>
        <p:nvSpPr>
          <p:cNvPr id="25605" name="Text Box 5"/>
          <p:cNvSpPr txBox="1">
            <a:spLocks noChangeArrowheads="1"/>
          </p:cNvSpPr>
          <p:nvPr>
            <p:custDataLst>
              <p:tags r:id="rId2"/>
            </p:custDataLst>
          </p:nvPr>
        </p:nvSpPr>
        <p:spPr bwMode="auto">
          <a:xfrm>
            <a:off x="3576320" y="188595"/>
            <a:ext cx="4030980"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latin typeface="Arial" panose="020B0604020202020204" pitchFamily="34" charset="0"/>
                <a:sym typeface="+mn-ea"/>
              </a:rPr>
              <a:t>Useful Expressions</a:t>
            </a:r>
            <a:r>
              <a:rPr lang="en-US" altLang="zh-CN" b="1" dirty="0">
                <a:solidFill>
                  <a:srgbClr val="FF0000"/>
                </a:solidFill>
                <a:latin typeface="Arial" panose="020B0604020202020204" pitchFamily="34" charset="0"/>
              </a:rPr>
              <a:t> </a:t>
            </a:r>
            <a:endParaRPr lang="en-US" altLang="zh-CN" b="1" dirty="0" smtClean="0">
              <a:solidFill>
                <a:srgbClr val="FF0000"/>
              </a:solidFill>
              <a:latin typeface="Arial" panose="020B0604020202020204" pitchFamily="34" charset="0"/>
            </a:endParaRPr>
          </a:p>
        </p:txBody>
      </p:sp>
      <p:cxnSp>
        <p:nvCxnSpPr>
          <p:cNvPr id="12" name="直接连接符 11"/>
          <p:cNvCxnSpPr>
            <a:cxnSpLocks noChangeShapeType="1"/>
          </p:cNvCxnSpPr>
          <p:nvPr>
            <p:custDataLst>
              <p:tags r:id="rId3"/>
            </p:custDataLst>
          </p:nvPr>
        </p:nvCxnSpPr>
        <p:spPr bwMode="auto">
          <a:xfrm>
            <a:off x="2346697" y="4219597"/>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
        <p:nvSpPr>
          <p:cNvPr id="2" name="Text Box 5"/>
          <p:cNvSpPr txBox="1">
            <a:spLocks noChangeArrowheads="1"/>
          </p:cNvSpPr>
          <p:nvPr>
            <p:custDataLst>
              <p:tags r:id="rId4"/>
            </p:custDataLst>
          </p:nvPr>
        </p:nvSpPr>
        <p:spPr bwMode="auto">
          <a:xfrm>
            <a:off x="1039093" y="3936045"/>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a:t>
            </a:r>
            <a:r>
              <a:rPr lang="en-US" altLang="zh-CN" b="1" u="sng" dirty="0"/>
              <a:t>today</a:t>
            </a:r>
            <a:r>
              <a:rPr lang="en-US" altLang="zh-CN" b="1" dirty="0"/>
              <a:t>?</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a:t>
            </a:r>
            <a:r>
              <a:rPr lang="en-US" altLang="zh-CN" b="1" u="sng" dirty="0"/>
              <a:t>in movies</a:t>
            </a:r>
            <a:r>
              <a:rPr lang="en-US" altLang="zh-CN" b="1" dirty="0"/>
              <a:t>? </a:t>
            </a:r>
            <a:endParaRPr lang="en-US" altLang="zh-CN"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290830" y="1123950"/>
            <a:ext cx="11588750" cy="2453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nSpc>
                <a:spcPct val="120000"/>
              </a:lnSpc>
            </a:pPr>
            <a:r>
              <a:rPr lang="en-US" altLang="zh-CN" sz="3200" b="1" dirty="0">
                <a:solidFill>
                  <a:srgbClr val="CC00FF"/>
                </a:solidFill>
                <a:latin typeface="Times New Roman" panose="02020603050405020304" pitchFamily="18" charset="0"/>
                <a:sym typeface="+mn-ea"/>
              </a:rPr>
              <a:t>para 2</a:t>
            </a:r>
            <a:r>
              <a:rPr lang="en-US" altLang="zh-CN" sz="3200" b="1" dirty="0">
                <a:solidFill>
                  <a:schemeClr val="tx1"/>
                </a:solidFill>
                <a:latin typeface="Times New Roman" panose="02020603050405020304" pitchFamily="18" charset="0"/>
                <a:sym typeface="+mn-ea"/>
              </a:rPr>
              <a:t>: Today </a:t>
            </a:r>
            <a:r>
              <a:rPr lang="en-US" altLang="zh-CN" sz="3200" b="1" u="sng" dirty="0">
                <a:solidFill>
                  <a:schemeClr val="tx1"/>
                </a:solidFill>
                <a:latin typeface="Times New Roman" panose="02020603050405020304" pitchFamily="18" charset="0"/>
                <a:sym typeface="+mn-ea"/>
              </a:rPr>
              <a:t>there are already</a:t>
            </a:r>
            <a:r>
              <a:rPr lang="en-US" altLang="zh-CN" sz="2000" b="1" u="sng" dirty="0">
                <a:solidFill>
                  <a:schemeClr val="tx1"/>
                </a:solidFill>
                <a:latin typeface="Times New Roman" panose="02020603050405020304" pitchFamily="18" charset="0"/>
                <a:sym typeface="+mn-ea"/>
              </a:rPr>
              <a:t>(adv.</a:t>
            </a:r>
            <a:r>
              <a:rPr lang="zh-CN" altLang="en-US" sz="2000" b="1" u="sng" dirty="0">
                <a:solidFill>
                  <a:schemeClr val="tx1"/>
                </a:solidFill>
                <a:latin typeface="Times New Roman" panose="02020603050405020304" pitchFamily="18" charset="0"/>
                <a:sym typeface="+mn-ea"/>
              </a:rPr>
              <a:t>已经</a:t>
            </a:r>
            <a:r>
              <a:rPr lang="en-US" altLang="zh-CN" sz="2000" b="1" u="sng" dirty="0">
                <a:solidFill>
                  <a:schemeClr val="tx1"/>
                </a:solidFill>
                <a:latin typeface="Times New Roman" panose="02020603050405020304" pitchFamily="18" charset="0"/>
                <a:sym typeface="+mn-ea"/>
              </a:rPr>
              <a:t>) </a:t>
            </a:r>
            <a:r>
              <a:rPr lang="en-US" altLang="zh-CN" sz="3200" b="1" u="sng" dirty="0">
                <a:solidFill>
                  <a:schemeClr val="tx1"/>
                </a:solidFill>
                <a:latin typeface="Times New Roman" panose="02020603050405020304" pitchFamily="18" charset="0"/>
                <a:sym typeface="+mn-ea"/>
              </a:rPr>
              <a:t>robots working in factories</a:t>
            </a:r>
            <a:r>
              <a:rPr lang="en-US" altLang="zh-CN" sz="3200" b="1" dirty="0">
                <a:solidFill>
                  <a:schemeClr val="tx1"/>
                </a:solidFill>
                <a:latin typeface="Times New Roman" panose="02020603050405020304" pitchFamily="18" charset="0"/>
                <a:sym typeface="+mn-ea"/>
              </a:rPr>
              <a:t>. Some can </a:t>
            </a:r>
            <a:r>
              <a:rPr lang="en-US" altLang="zh-CN" sz="3200" b="1" u="sng" dirty="0">
                <a:solidFill>
                  <a:schemeClr val="tx1"/>
                </a:solidFill>
                <a:latin typeface="Times New Roman" panose="02020603050405020304" pitchFamily="18" charset="0"/>
                <a:sym typeface="+mn-ea"/>
              </a:rPr>
              <a:t>help to build cars</a:t>
            </a:r>
            <a:r>
              <a:rPr lang="en-US" altLang="zh-CN" sz="3200" b="1" dirty="0">
                <a:solidFill>
                  <a:schemeClr val="tx1"/>
                </a:solidFill>
                <a:latin typeface="Times New Roman" panose="02020603050405020304" pitchFamily="18" charset="0"/>
                <a:sym typeface="+mn-ea"/>
              </a:rPr>
              <a:t>, and they </a:t>
            </a:r>
            <a:r>
              <a:rPr lang="en-US" altLang="zh-CN" sz="3200" b="1" dirty="0">
                <a:solidFill>
                  <a:schemeClr val="tx1"/>
                </a:solidFill>
                <a:latin typeface="Times New Roman" panose="02020603050405020304" pitchFamily="18" charset="0"/>
                <a:sym typeface="+mn-ea"/>
              </a:rPr>
              <a:t>do simple jobs over and over again. Fewer people will </a:t>
            </a:r>
            <a:r>
              <a:rPr lang="en-US" altLang="zh-CN" sz="3200" b="1" u="sng" dirty="0">
                <a:solidFill>
                  <a:schemeClr val="tx1"/>
                </a:solidFill>
                <a:latin typeface="Times New Roman" panose="02020603050405020304" pitchFamily="18" charset="0"/>
                <a:sym typeface="+mn-ea"/>
              </a:rPr>
              <a:t>do such jobs</a:t>
            </a:r>
            <a:r>
              <a:rPr lang="en-US" altLang="zh-CN" sz="3200" b="1" dirty="0">
                <a:solidFill>
                  <a:schemeClr val="tx1"/>
                </a:solidFill>
                <a:latin typeface="Times New Roman" panose="02020603050405020304" pitchFamily="18" charset="0"/>
                <a:sym typeface="+mn-ea"/>
              </a:rPr>
              <a:t> in the future because they are boring, but robots will never </a:t>
            </a:r>
            <a:r>
              <a:rPr lang="en-US" altLang="zh-CN" sz="3200" b="1" u="sng" dirty="0">
                <a:solidFill>
                  <a:schemeClr val="tx1"/>
                </a:solidFill>
                <a:latin typeface="Times New Roman" panose="02020603050405020304" pitchFamily="18" charset="0"/>
                <a:sym typeface="+mn-ea"/>
              </a:rPr>
              <a:t>get bored</a:t>
            </a:r>
            <a:r>
              <a:rPr lang="en-US" altLang="zh-CN" sz="3200" b="1" dirty="0">
                <a:solidFill>
                  <a:schemeClr val="tx1"/>
                </a:solidFill>
                <a:latin typeface="Times New Roman" panose="02020603050405020304" pitchFamily="18" charset="0"/>
                <a:sym typeface="+mn-ea"/>
              </a:rPr>
              <a:t>.</a:t>
            </a:r>
            <a:endParaRPr lang="en-US" altLang="zh-CN" sz="3200" b="1" dirty="0">
              <a:solidFill>
                <a:schemeClr val="tx1"/>
              </a:solidFill>
              <a:latin typeface="Times New Roman" panose="02020603050405020304" pitchFamily="18" charset="0"/>
              <a:sym typeface="+mn-ea"/>
            </a:endParaRPr>
          </a:p>
        </p:txBody>
      </p:sp>
      <p:cxnSp>
        <p:nvCxnSpPr>
          <p:cNvPr id="12" name="直接连接符 11"/>
          <p:cNvCxnSpPr>
            <a:cxnSpLocks noChangeShapeType="1"/>
          </p:cNvCxnSpPr>
          <p:nvPr>
            <p:custDataLst>
              <p:tags r:id="rId2"/>
            </p:custDataLst>
          </p:nvPr>
        </p:nvCxnSpPr>
        <p:spPr bwMode="auto">
          <a:xfrm>
            <a:off x="2346697" y="4291352"/>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3"/>
            </p:custDataLst>
          </p:nvPr>
        </p:nvCxnSpPr>
        <p:spPr bwMode="auto">
          <a:xfrm>
            <a:off x="2385008" y="4960767"/>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
        <p:nvSpPr>
          <p:cNvPr id="2" name="Text Box 5"/>
          <p:cNvSpPr txBox="1">
            <a:spLocks noChangeArrowheads="1"/>
          </p:cNvSpPr>
          <p:nvPr>
            <p:custDataLst>
              <p:tags r:id="rId4"/>
            </p:custDataLst>
          </p:nvPr>
        </p:nvSpPr>
        <p:spPr bwMode="auto">
          <a:xfrm>
            <a:off x="1039093" y="3936045"/>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today?</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in movies? </a:t>
            </a:r>
            <a:endParaRPr lang="en-US" altLang="zh-CN" b="1" dirty="0"/>
          </a:p>
        </p:txBody>
      </p:sp>
      <p:pic>
        <p:nvPicPr>
          <p:cNvPr id="5" name="图片 4" descr="微信图片_20231122152617"/>
          <p:cNvPicPr>
            <a:picLocks noChangeAspect="1"/>
          </p:cNvPicPr>
          <p:nvPr>
            <p:custDataLst>
              <p:tags r:id="rId5"/>
            </p:custDataLst>
          </p:nvPr>
        </p:nvPicPr>
        <p:blipFill>
          <a:blip r:embed="rId6"/>
          <a:stretch>
            <a:fillRect/>
          </a:stretch>
        </p:blipFill>
        <p:spPr>
          <a:xfrm>
            <a:off x="9264650" y="5085080"/>
            <a:ext cx="2733040" cy="1689735"/>
          </a:xfrm>
          <a:prstGeom prst="rect">
            <a:avLst/>
          </a:prstGeom>
        </p:spPr>
      </p:pic>
      <p:sp>
        <p:nvSpPr>
          <p:cNvPr id="25605" name="Text Box 5"/>
          <p:cNvSpPr txBox="1">
            <a:spLocks noChangeArrowheads="1"/>
          </p:cNvSpPr>
          <p:nvPr>
            <p:custDataLst>
              <p:tags r:id="rId7"/>
            </p:custDataLst>
          </p:nvPr>
        </p:nvSpPr>
        <p:spPr bwMode="auto">
          <a:xfrm>
            <a:off x="4116705" y="441960"/>
            <a:ext cx="4030980"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latin typeface="Arial" panose="020B0604020202020204" pitchFamily="34" charset="0"/>
                <a:sym typeface="+mn-ea"/>
              </a:rPr>
              <a:t>Useful Expressions</a:t>
            </a:r>
            <a:r>
              <a:rPr lang="en-US" altLang="zh-CN" b="1" dirty="0">
                <a:solidFill>
                  <a:srgbClr val="FF0000"/>
                </a:solidFill>
                <a:latin typeface="Arial" panose="020B0604020202020204" pitchFamily="34" charset="0"/>
              </a:rPr>
              <a:t> </a:t>
            </a:r>
            <a:endParaRPr lang="en-US" altLang="zh-CN" b="1" dirty="0" smtClean="0">
              <a:solidFill>
                <a:srgbClr val="FF0000"/>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190500" y="1555750"/>
            <a:ext cx="12001500" cy="3192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nSpc>
                <a:spcPct val="120000"/>
              </a:lnSpc>
            </a:pPr>
            <a:r>
              <a:rPr lang="en-US" altLang="zh-CN" sz="2400" b="1" dirty="0">
                <a:solidFill>
                  <a:srgbClr val="CC00FF"/>
                </a:solidFill>
                <a:latin typeface="Times New Roman" panose="02020603050405020304" pitchFamily="18" charset="0"/>
                <a:sym typeface="+mn-ea"/>
              </a:rPr>
              <a:t>para 3</a:t>
            </a:r>
            <a:r>
              <a:rPr lang="en-US" altLang="zh-CN" sz="2400" b="1" dirty="0">
                <a:solidFill>
                  <a:schemeClr val="tx1"/>
                </a:solidFill>
                <a:latin typeface="Times New Roman" panose="02020603050405020304" pitchFamily="18" charset="0"/>
                <a:sym typeface="+mn-ea"/>
              </a:rPr>
              <a:t>: Scientists ar</a:t>
            </a:r>
            <a:r>
              <a:rPr lang="en-US" altLang="zh-CN" sz="2400" b="1" dirty="0">
                <a:solidFill>
                  <a:schemeClr val="tx1"/>
                </a:solidFill>
                <a:latin typeface="Times New Roman" panose="02020603050405020304" pitchFamily="18" charset="0"/>
                <a:sym typeface="+mn-ea"/>
              </a:rPr>
              <a:t>e now trying to make robots look like humans and do the same things as we do. Some robots in Japan can walk and dance. They are fun to watch. However, some scientists believe that although we can make robots </a:t>
            </a:r>
            <a:r>
              <a:rPr lang="en-US" altLang="zh-CN" sz="2400" b="1" dirty="0">
                <a:solidFill>
                  <a:schemeClr val="tx1"/>
                </a:solidFill>
                <a:latin typeface="Times New Roman" panose="02020603050405020304" pitchFamily="18" charset="0"/>
                <a:sym typeface="+mn-ea"/>
              </a:rPr>
              <a:t>move like people, it will be difficult to make them really think like a human. For example, scientist James White thinks that robots will never be able to wake up and konw where they are. But many scientists disagree with Mr. White. They think that robots will even be able to talk like humans in 25 to 50 years.</a:t>
            </a:r>
            <a:endParaRPr lang="en-US" altLang="zh-CN" sz="2400" b="1" dirty="0">
              <a:solidFill>
                <a:schemeClr val="tx1"/>
              </a:solidFill>
              <a:latin typeface="Times New Roman" panose="02020603050405020304" pitchFamily="18" charset="0"/>
              <a:sym typeface="+mn-ea"/>
            </a:endParaRPr>
          </a:p>
        </p:txBody>
      </p:sp>
      <p:cxnSp>
        <p:nvCxnSpPr>
          <p:cNvPr id="12" name="直接连接符 11"/>
          <p:cNvCxnSpPr>
            <a:cxnSpLocks noChangeShapeType="1"/>
          </p:cNvCxnSpPr>
          <p:nvPr>
            <p:custDataLst>
              <p:tags r:id="rId2"/>
            </p:custDataLst>
          </p:nvPr>
        </p:nvCxnSpPr>
        <p:spPr bwMode="auto">
          <a:xfrm>
            <a:off x="2346697" y="4865392"/>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custDataLst>
              <p:tags r:id="rId3"/>
            </p:custDataLst>
          </p:nvPr>
        </p:nvCxnSpPr>
        <p:spPr bwMode="auto">
          <a:xfrm flipV="1">
            <a:off x="2346696" y="4934084"/>
            <a:ext cx="941810" cy="1233738"/>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4"/>
            </p:custDataLst>
          </p:nvPr>
        </p:nvCxnSpPr>
        <p:spPr bwMode="auto">
          <a:xfrm>
            <a:off x="2385008" y="5534807"/>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pic>
        <p:nvPicPr>
          <p:cNvPr id="3" name="图片 2"/>
          <p:cNvPicPr>
            <a:picLocks noChangeAspect="1"/>
          </p:cNvPicPr>
          <p:nvPr>
            <p:custDataLst>
              <p:tags r:id="rId5"/>
            </p:custDataLst>
          </p:nvPr>
        </p:nvPicPr>
        <p:blipFill>
          <a:blip r:embed="rId6"/>
          <a:stretch>
            <a:fillRect/>
          </a:stretch>
        </p:blipFill>
        <p:spPr>
          <a:xfrm>
            <a:off x="10560685" y="4856480"/>
            <a:ext cx="1526540" cy="2001520"/>
          </a:xfrm>
          <a:prstGeom prst="rect">
            <a:avLst/>
          </a:prstGeom>
        </p:spPr>
      </p:pic>
      <p:sp>
        <p:nvSpPr>
          <p:cNvPr id="25605" name="Text Box 5"/>
          <p:cNvSpPr txBox="1">
            <a:spLocks noChangeArrowheads="1"/>
          </p:cNvSpPr>
          <p:nvPr/>
        </p:nvSpPr>
        <p:spPr bwMode="auto">
          <a:xfrm>
            <a:off x="-19685" y="-89535"/>
            <a:ext cx="12286615"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800" b="1" dirty="0" smtClean="0">
                <a:solidFill>
                  <a:srgbClr val="FF0000"/>
                </a:solidFill>
                <a:latin typeface="Arial" panose="020B0604020202020204" pitchFamily="34" charset="0"/>
              </a:rPr>
              <a:t>What’s the question para 3 discusses?</a:t>
            </a:r>
            <a:r>
              <a:rPr lang="en-US" altLang="zh-CN" sz="2800" b="1" u="sng" dirty="0" smtClean="0">
                <a:solidFill>
                  <a:srgbClr val="FF0000"/>
                </a:solidFill>
                <a:latin typeface="Arial" panose="020B0604020202020204" pitchFamily="34" charset="0"/>
              </a:rPr>
              <a:t> </a:t>
            </a:r>
            <a:endParaRPr lang="en-US" altLang="zh-CN" sz="2800" b="1" u="sng" dirty="0" smtClean="0">
              <a:solidFill>
                <a:srgbClr val="FF0000"/>
              </a:solidFill>
              <a:latin typeface="Arial" panose="020B0604020202020204" pitchFamily="34" charset="0"/>
            </a:endParaRPr>
          </a:p>
          <a:p>
            <a:pPr eaLnBrk="1" hangingPunct="1">
              <a:lnSpc>
                <a:spcPct val="120000"/>
              </a:lnSpc>
              <a:spcBef>
                <a:spcPts val="0"/>
              </a:spcBef>
            </a:pPr>
            <a:r>
              <a:rPr lang="en-US" altLang="zh-CN" sz="2800" b="1" dirty="0" smtClean="0">
                <a:solidFill>
                  <a:srgbClr val="FF0000"/>
                </a:solidFill>
                <a:highlight>
                  <a:srgbClr val="FFFF00"/>
                </a:highlight>
                <a:latin typeface="Arial" panose="020B0604020202020204" pitchFamily="34" charset="0"/>
              </a:rPr>
              <a:t>How many ideas about the robots are here? What are they?</a:t>
            </a:r>
            <a:r>
              <a:rPr lang="en-US" altLang="zh-CN" sz="2800" b="1" dirty="0" smtClean="0">
                <a:solidFill>
                  <a:srgbClr val="FF0000"/>
                </a:solidFill>
                <a:latin typeface="Arial" panose="020B0604020202020204" pitchFamily="34" charset="0"/>
              </a:rPr>
              <a:t> </a:t>
            </a:r>
            <a:endParaRPr lang="en-US" altLang="zh-CN" sz="2800" b="1" dirty="0" smtClean="0">
              <a:solidFill>
                <a:srgbClr val="FF0000"/>
              </a:solidFill>
              <a:latin typeface="Arial" panose="020B0604020202020204" pitchFamily="34" charset="0"/>
            </a:endParaRPr>
          </a:p>
          <a:p>
            <a:pPr eaLnBrk="1" hangingPunct="1">
              <a:lnSpc>
                <a:spcPct val="120000"/>
              </a:lnSpc>
              <a:spcBef>
                <a:spcPts val="0"/>
              </a:spcBef>
            </a:pPr>
            <a:r>
              <a:rPr lang="en-US" altLang="zh-CN" sz="2800" b="1" dirty="0" smtClean="0">
                <a:solidFill>
                  <a:srgbClr val="FF0000"/>
                </a:solidFill>
                <a:latin typeface="Arial" panose="020B0604020202020204" pitchFamily="34" charset="0"/>
              </a:rPr>
              <a:t>Read </a:t>
            </a:r>
            <a:r>
              <a:rPr lang="en-US" altLang="zh-CN" sz="2800" b="1" dirty="0">
                <a:solidFill>
                  <a:srgbClr val="FF0000"/>
                </a:solidFill>
                <a:latin typeface="Arial" panose="020B0604020202020204" pitchFamily="34" charset="0"/>
              </a:rPr>
              <a:t>and answer the questions. </a:t>
            </a:r>
            <a:endParaRPr lang="en-US" altLang="zh-CN" sz="2800" b="1" dirty="0" smtClean="0">
              <a:solidFill>
                <a:srgbClr val="FF0000"/>
              </a:solidFill>
              <a:latin typeface="Arial" panose="020B0604020202020204" pitchFamily="34" charset="0"/>
            </a:endParaRPr>
          </a:p>
        </p:txBody>
      </p:sp>
      <p:sp>
        <p:nvSpPr>
          <p:cNvPr id="25602" name="Text Box 5"/>
          <p:cNvSpPr txBox="1">
            <a:spLocks noChangeArrowheads="1"/>
          </p:cNvSpPr>
          <p:nvPr>
            <p:custDataLst>
              <p:tags r:id="rId7"/>
            </p:custDataLst>
          </p:nvPr>
        </p:nvSpPr>
        <p:spPr bwMode="auto">
          <a:xfrm>
            <a:off x="1039093" y="4438330"/>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a:t>
            </a:r>
            <a:r>
              <a:rPr lang="en-US" altLang="zh-CN" b="1" u="sng" dirty="0"/>
              <a:t>today</a:t>
            </a:r>
            <a:r>
              <a:rPr lang="en-US" altLang="zh-CN" b="1" dirty="0"/>
              <a:t>?</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a:t>
            </a:r>
            <a:r>
              <a:rPr lang="en-US" altLang="zh-CN" b="1" u="sng" dirty="0"/>
              <a:t>in movies</a:t>
            </a:r>
            <a:r>
              <a:rPr lang="en-US" altLang="zh-CN" b="1" dirty="0"/>
              <a:t>? </a:t>
            </a:r>
            <a:endParaRPr lang="en-US" altLang="zh-CN" b="1" dirty="0"/>
          </a:p>
        </p:txBody>
      </p:sp>
      <p:cxnSp>
        <p:nvCxnSpPr>
          <p:cNvPr id="2" name="直接连接符 1"/>
          <p:cNvCxnSpPr>
            <a:cxnSpLocks noChangeShapeType="1"/>
          </p:cNvCxnSpPr>
          <p:nvPr>
            <p:custDataLst>
              <p:tags r:id="rId8"/>
            </p:custDataLst>
          </p:nvPr>
        </p:nvCxnSpPr>
        <p:spPr bwMode="auto">
          <a:xfrm>
            <a:off x="8544297" y="3789067"/>
            <a:ext cx="2447925" cy="0"/>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4" name="直接连接符 3"/>
          <p:cNvCxnSpPr>
            <a:cxnSpLocks noChangeShapeType="1"/>
          </p:cNvCxnSpPr>
          <p:nvPr>
            <p:custDataLst>
              <p:tags r:id="rId9"/>
            </p:custDataLst>
          </p:nvPr>
        </p:nvCxnSpPr>
        <p:spPr bwMode="auto">
          <a:xfrm>
            <a:off x="335017" y="4221502"/>
            <a:ext cx="3168650" cy="0"/>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5605">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56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119380" y="2484120"/>
            <a:ext cx="12001500" cy="422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nSpc>
                <a:spcPct val="120000"/>
              </a:lnSpc>
            </a:pPr>
            <a:r>
              <a:rPr lang="en-US" altLang="zh-CN" sz="2800" b="1" dirty="0">
                <a:solidFill>
                  <a:schemeClr val="tx1"/>
                </a:solidFill>
                <a:latin typeface="Times New Roman" panose="02020603050405020304" pitchFamily="18" charset="0"/>
                <a:sym typeface="+mn-ea"/>
              </a:rPr>
              <a:t>para 3:</a:t>
            </a:r>
            <a:r>
              <a:rPr lang="en-US" altLang="zh-CN" sz="2800" b="1" dirty="0">
                <a:solidFill>
                  <a:srgbClr val="0000FF"/>
                </a:solidFill>
                <a:latin typeface="Times New Roman" panose="02020603050405020304" pitchFamily="18" charset="0"/>
                <a:sym typeface="+mn-ea"/>
              </a:rPr>
              <a:t> Scientists</a:t>
            </a:r>
            <a:r>
              <a:rPr lang="en-US" altLang="zh-CN" sz="2800" b="1" dirty="0">
                <a:solidFill>
                  <a:schemeClr val="tx1"/>
                </a:solidFill>
                <a:latin typeface="Times New Roman" panose="02020603050405020304" pitchFamily="18" charset="0"/>
                <a:sym typeface="+mn-ea"/>
              </a:rPr>
              <a:t> are now trying to </a:t>
            </a:r>
            <a:r>
              <a:rPr lang="en-US" altLang="zh-CN" sz="2800" b="1" dirty="0">
                <a:solidFill>
                  <a:srgbClr val="0000FF"/>
                </a:solidFill>
                <a:latin typeface="Times New Roman" panose="02020603050405020304" pitchFamily="18" charset="0"/>
                <a:sym typeface="+mn-ea"/>
              </a:rPr>
              <a:t>make robots look like humans and do the same things as we do</a:t>
            </a:r>
            <a:r>
              <a:rPr lang="en-US" altLang="zh-CN" sz="2800" b="1" dirty="0">
                <a:solidFill>
                  <a:schemeClr val="tx1"/>
                </a:solidFill>
                <a:latin typeface="Times New Roman" panose="02020603050405020304" pitchFamily="18" charset="0"/>
                <a:sym typeface="+mn-ea"/>
              </a:rPr>
              <a:t>. Some robots in Japan</a:t>
            </a:r>
            <a:r>
              <a:rPr lang="en-US" altLang="zh-CN" sz="2000" b="1" dirty="0">
                <a:latin typeface="Times New Roman" panose="02020603050405020304" pitchFamily="18" charset="0"/>
                <a:sym typeface="+mn-ea"/>
              </a:rPr>
              <a:t>(</a:t>
            </a:r>
            <a:r>
              <a:rPr lang="zh-CN" sz="2000" b="1" dirty="0">
                <a:latin typeface="Times New Roman" panose="02020603050405020304" pitchFamily="18" charset="0"/>
                <a:sym typeface="+mn-ea"/>
              </a:rPr>
              <a:t>日本</a:t>
            </a:r>
            <a:r>
              <a:rPr lang="en-US" altLang="zh-CN" sz="2000" b="1" dirty="0">
                <a:latin typeface="Times New Roman" panose="02020603050405020304" pitchFamily="18" charset="0"/>
                <a:sym typeface="+mn-ea"/>
              </a:rPr>
              <a:t>)</a:t>
            </a:r>
            <a:r>
              <a:rPr lang="en-US" altLang="zh-CN" sz="2800" b="1" dirty="0">
                <a:solidFill>
                  <a:schemeClr val="tx1"/>
                </a:solidFill>
                <a:latin typeface="Times New Roman" panose="02020603050405020304" pitchFamily="18" charset="0"/>
                <a:sym typeface="+mn-ea"/>
              </a:rPr>
              <a:t> can walk and dance. They are fun to watch. </a:t>
            </a:r>
            <a:r>
              <a:rPr lang="en-US" altLang="zh-CN" sz="2800" b="1" dirty="0">
                <a:solidFill>
                  <a:schemeClr val="tx1"/>
                </a:solidFill>
                <a:highlight>
                  <a:srgbClr val="FFFF00"/>
                </a:highlight>
                <a:latin typeface="Times New Roman" panose="02020603050405020304" pitchFamily="18" charset="0"/>
                <a:sym typeface="+mn-ea"/>
              </a:rPr>
              <a:t>However</a:t>
            </a:r>
            <a:r>
              <a:rPr lang="en-US" altLang="zh-CN" sz="2800" b="1" dirty="0">
                <a:solidFill>
                  <a:schemeClr val="tx1"/>
                </a:solidFill>
                <a:latin typeface="Times New Roman" panose="02020603050405020304" pitchFamily="18" charset="0"/>
                <a:sym typeface="+mn-ea"/>
              </a:rPr>
              <a:t>, </a:t>
            </a:r>
            <a:r>
              <a:rPr lang="en-US" altLang="zh-CN" sz="2800" b="1" dirty="0">
                <a:solidFill>
                  <a:srgbClr val="CC00FF"/>
                </a:solidFill>
                <a:latin typeface="Times New Roman" panose="02020603050405020304" pitchFamily="18" charset="0"/>
                <a:sym typeface="+mn-ea"/>
              </a:rPr>
              <a:t>some scientists believe</a:t>
            </a:r>
            <a:r>
              <a:rPr lang="en-US" altLang="zh-CN" sz="2000" b="1" dirty="0">
                <a:solidFill>
                  <a:srgbClr val="CC00FF"/>
                </a:solidFill>
                <a:latin typeface="Times New Roman" panose="02020603050405020304" pitchFamily="18" charset="0"/>
                <a:sym typeface="+mn-ea"/>
              </a:rPr>
              <a:t>(</a:t>
            </a:r>
            <a:r>
              <a:rPr lang="zh-CN" altLang="en-US" sz="2000" b="1" dirty="0">
                <a:solidFill>
                  <a:srgbClr val="CC00FF"/>
                </a:solidFill>
                <a:latin typeface="Times New Roman" panose="02020603050405020304" pitchFamily="18" charset="0"/>
                <a:sym typeface="+mn-ea"/>
              </a:rPr>
              <a:t>相信</a:t>
            </a:r>
            <a:r>
              <a:rPr lang="en-US" altLang="zh-CN" sz="2000" b="1" dirty="0">
                <a:solidFill>
                  <a:srgbClr val="CC00FF"/>
                </a:solidFill>
                <a:latin typeface="Times New Roman" panose="02020603050405020304" pitchFamily="18" charset="0"/>
                <a:sym typeface="+mn-ea"/>
              </a:rPr>
              <a:t>)</a:t>
            </a:r>
            <a:r>
              <a:rPr lang="en-US" altLang="zh-CN" sz="2800" b="1" dirty="0">
                <a:solidFill>
                  <a:srgbClr val="CC00FF"/>
                </a:solidFill>
                <a:latin typeface="Times New Roman" panose="02020603050405020304" pitchFamily="18" charset="0"/>
                <a:sym typeface="+mn-ea"/>
              </a:rPr>
              <a:t> that</a:t>
            </a:r>
            <a:r>
              <a:rPr lang="en-US" altLang="zh-CN" sz="2800" b="1" dirty="0">
                <a:solidFill>
                  <a:schemeClr val="tx1"/>
                </a:solidFill>
                <a:latin typeface="Times New Roman" panose="02020603050405020304" pitchFamily="18" charset="0"/>
                <a:sym typeface="+mn-ea"/>
              </a:rPr>
              <a:t> although we can </a:t>
            </a:r>
            <a:r>
              <a:rPr lang="en-US" altLang="zh-CN" sz="2800" b="1" dirty="0">
                <a:solidFill>
                  <a:srgbClr val="0000FF"/>
                </a:solidFill>
                <a:latin typeface="Times New Roman" panose="02020603050405020304" pitchFamily="18" charset="0"/>
                <a:sym typeface="+mn-ea"/>
              </a:rPr>
              <a:t>make robots move like people</a:t>
            </a:r>
            <a:r>
              <a:rPr lang="en-US" altLang="zh-CN" sz="2800" b="1" dirty="0">
                <a:solidFill>
                  <a:schemeClr val="tx1"/>
                </a:solidFill>
                <a:latin typeface="Times New Roman" panose="02020603050405020304" pitchFamily="18" charset="0"/>
                <a:sym typeface="+mn-ea"/>
              </a:rPr>
              <a:t>,</a:t>
            </a:r>
            <a:r>
              <a:rPr lang="en-US" altLang="zh-CN" sz="2800" b="1" dirty="0">
                <a:solidFill>
                  <a:srgbClr val="7030A0"/>
                </a:solidFill>
                <a:latin typeface="Times New Roman" panose="02020603050405020304" pitchFamily="18" charset="0"/>
                <a:sym typeface="+mn-ea"/>
              </a:rPr>
              <a:t> </a:t>
            </a:r>
            <a:r>
              <a:rPr lang="en-US" altLang="zh-CN" sz="2800" b="1" dirty="0">
                <a:solidFill>
                  <a:srgbClr val="CC00FF"/>
                </a:solidFill>
                <a:latin typeface="Times New Roman" panose="02020603050405020304" pitchFamily="18" charset="0"/>
                <a:sym typeface="+mn-ea"/>
              </a:rPr>
              <a:t>it will be difficult to make them really think like a human</a:t>
            </a:r>
            <a:r>
              <a:rPr lang="en-US" altLang="zh-CN" sz="2800" b="1" dirty="0">
                <a:solidFill>
                  <a:schemeClr val="tx1"/>
                </a:solidFill>
                <a:latin typeface="Times New Roman" panose="02020603050405020304" pitchFamily="18" charset="0"/>
                <a:sym typeface="+mn-ea"/>
              </a:rPr>
              <a:t>. For example, </a:t>
            </a:r>
            <a:r>
              <a:rPr lang="en-US" altLang="zh-CN" sz="2800" b="1" dirty="0">
                <a:solidFill>
                  <a:srgbClr val="CC00FF"/>
                </a:solidFill>
                <a:latin typeface="Times New Roman" panose="02020603050405020304" pitchFamily="18" charset="0"/>
                <a:sym typeface="+mn-ea"/>
              </a:rPr>
              <a:t>scientist James White</a:t>
            </a:r>
            <a:r>
              <a:rPr lang="en-US" altLang="zh-CN" sz="2800" b="1" dirty="0">
                <a:solidFill>
                  <a:schemeClr val="tx1"/>
                </a:solidFill>
                <a:latin typeface="Times New Roman" panose="02020603050405020304" pitchFamily="18" charset="0"/>
                <a:sym typeface="+mn-ea"/>
              </a:rPr>
              <a:t> thinks that robots will never be able to wake up and konw where they are. </a:t>
            </a:r>
            <a:r>
              <a:rPr lang="en-US" altLang="zh-CN" sz="2800" b="1" dirty="0">
                <a:solidFill>
                  <a:schemeClr val="tx1"/>
                </a:solidFill>
                <a:highlight>
                  <a:srgbClr val="FFFF00"/>
                </a:highlight>
                <a:latin typeface="Times New Roman" panose="02020603050405020304" pitchFamily="18" charset="0"/>
                <a:sym typeface="+mn-ea"/>
              </a:rPr>
              <a:t>But</a:t>
            </a:r>
            <a:r>
              <a:rPr lang="en-US" altLang="zh-CN" sz="2800" b="1" dirty="0">
                <a:solidFill>
                  <a:schemeClr val="tx1"/>
                </a:solidFill>
                <a:latin typeface="Times New Roman" panose="02020603050405020304" pitchFamily="18" charset="0"/>
                <a:sym typeface="+mn-ea"/>
              </a:rPr>
              <a:t> </a:t>
            </a:r>
            <a:r>
              <a:rPr lang="en-US" altLang="zh-CN" sz="2800" b="1" dirty="0">
                <a:solidFill>
                  <a:srgbClr val="0000FF"/>
                </a:solidFill>
                <a:latin typeface="Times New Roman" panose="02020603050405020304" pitchFamily="18" charset="0"/>
                <a:sym typeface="+mn-ea"/>
              </a:rPr>
              <a:t>many scientists</a:t>
            </a:r>
            <a:r>
              <a:rPr lang="en-US" altLang="zh-CN" sz="2800" b="1" dirty="0">
                <a:solidFill>
                  <a:schemeClr val="tx1"/>
                </a:solidFill>
                <a:latin typeface="Times New Roman" panose="02020603050405020304" pitchFamily="18" charset="0"/>
                <a:sym typeface="+mn-ea"/>
              </a:rPr>
              <a:t> disagree with Mr. White. They </a:t>
            </a:r>
            <a:r>
              <a:rPr lang="en-US" altLang="zh-CN" sz="2800" b="1" dirty="0">
                <a:solidFill>
                  <a:srgbClr val="0000FF"/>
                </a:solidFill>
                <a:latin typeface="Times New Roman" panose="02020603050405020304" pitchFamily="18" charset="0"/>
                <a:sym typeface="+mn-ea"/>
              </a:rPr>
              <a:t>think that</a:t>
            </a:r>
            <a:r>
              <a:rPr lang="en-US" altLang="zh-CN" sz="2800" b="1" dirty="0">
                <a:solidFill>
                  <a:schemeClr val="tx1"/>
                </a:solidFill>
                <a:latin typeface="Times New Roman" panose="02020603050405020304" pitchFamily="18" charset="0"/>
                <a:sym typeface="+mn-ea"/>
              </a:rPr>
              <a:t> </a:t>
            </a:r>
            <a:r>
              <a:rPr lang="en-US" altLang="zh-CN" sz="2800" b="1" dirty="0">
                <a:solidFill>
                  <a:srgbClr val="0000FF"/>
                </a:solidFill>
                <a:latin typeface="Times New Roman" panose="02020603050405020304" pitchFamily="18" charset="0"/>
                <a:sym typeface="+mn-ea"/>
              </a:rPr>
              <a:t>robots will even</a:t>
            </a:r>
            <a:r>
              <a:rPr lang="en-US" altLang="zh-CN" sz="2000" b="1" dirty="0">
                <a:solidFill>
                  <a:schemeClr val="tx1"/>
                </a:solidFill>
                <a:latin typeface="Times New Roman" panose="02020603050405020304" pitchFamily="18" charset="0"/>
                <a:sym typeface="+mn-ea"/>
              </a:rPr>
              <a:t>(adv.</a:t>
            </a:r>
            <a:r>
              <a:rPr lang="zh-CN" altLang="en-US" sz="2000" b="1" dirty="0">
                <a:solidFill>
                  <a:schemeClr val="tx1"/>
                </a:solidFill>
                <a:latin typeface="Times New Roman" panose="02020603050405020304" pitchFamily="18" charset="0"/>
                <a:sym typeface="+mn-ea"/>
              </a:rPr>
              <a:t>甚至</a:t>
            </a:r>
            <a:r>
              <a:rPr lang="en-US" altLang="zh-CN" sz="2000" b="1" dirty="0">
                <a:solidFill>
                  <a:schemeClr val="tx1"/>
                </a:solidFill>
                <a:latin typeface="Times New Roman" panose="02020603050405020304" pitchFamily="18" charset="0"/>
                <a:sym typeface="+mn-ea"/>
              </a:rPr>
              <a:t>)</a:t>
            </a:r>
            <a:r>
              <a:rPr lang="en-US" altLang="zh-CN" sz="2800" b="1" dirty="0">
                <a:solidFill>
                  <a:srgbClr val="0000FF"/>
                </a:solidFill>
                <a:latin typeface="Times New Roman" panose="02020603050405020304" pitchFamily="18" charset="0"/>
                <a:sym typeface="+mn-ea"/>
              </a:rPr>
              <a:t> be able to talk like humans</a:t>
            </a:r>
            <a:r>
              <a:rPr lang="en-US" altLang="zh-CN" sz="2800" b="1" dirty="0">
                <a:solidFill>
                  <a:schemeClr val="tx1"/>
                </a:solidFill>
                <a:latin typeface="Times New Roman" panose="02020603050405020304" pitchFamily="18" charset="0"/>
                <a:sym typeface="+mn-ea"/>
              </a:rPr>
              <a:t> </a:t>
            </a:r>
            <a:r>
              <a:rPr lang="en-US" altLang="zh-CN" sz="2800" b="1" dirty="0">
                <a:solidFill>
                  <a:srgbClr val="0000FF"/>
                </a:solidFill>
                <a:latin typeface="Times New Roman" panose="02020603050405020304" pitchFamily="18" charset="0"/>
                <a:sym typeface="+mn-ea"/>
              </a:rPr>
              <a:t>in 25 to 50 years</a:t>
            </a:r>
            <a:r>
              <a:rPr lang="en-US" altLang="zh-CN" sz="2800" b="1" dirty="0">
                <a:solidFill>
                  <a:schemeClr val="tx1"/>
                </a:solidFill>
                <a:latin typeface="Times New Roman" panose="02020603050405020304" pitchFamily="18" charset="0"/>
                <a:sym typeface="+mn-ea"/>
              </a:rPr>
              <a:t>.</a:t>
            </a:r>
            <a:endParaRPr lang="en-US" altLang="zh-CN" sz="2800" b="1" dirty="0">
              <a:solidFill>
                <a:schemeClr val="tx1"/>
              </a:solidFill>
              <a:latin typeface="Times New Roman" panose="02020603050405020304" pitchFamily="18" charset="0"/>
              <a:sym typeface="+mn-ea"/>
            </a:endParaRPr>
          </a:p>
        </p:txBody>
      </p:sp>
      <p:sp>
        <p:nvSpPr>
          <p:cNvPr id="25605" name="Text Box 5"/>
          <p:cNvSpPr txBox="1">
            <a:spLocks noChangeArrowheads="1"/>
          </p:cNvSpPr>
          <p:nvPr/>
        </p:nvSpPr>
        <p:spPr bwMode="auto">
          <a:xfrm>
            <a:off x="-23495" y="44450"/>
            <a:ext cx="12286615" cy="267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20000"/>
              </a:lnSpc>
              <a:spcBef>
                <a:spcPts val="0"/>
              </a:spcBef>
              <a:buFont typeface="Arial" panose="020B0604020202020204" pitchFamily="34" charset="0"/>
              <a:buChar char="•"/>
            </a:pPr>
            <a:r>
              <a:rPr lang="en-US" altLang="zh-CN" sz="2800" b="1" dirty="0" smtClean="0">
                <a:solidFill>
                  <a:srgbClr val="FF0000"/>
                </a:solidFill>
                <a:latin typeface="Arial" panose="020B0604020202020204" pitchFamily="34" charset="0"/>
              </a:rPr>
              <a:t>Here are </a:t>
            </a:r>
            <a:r>
              <a:rPr lang="en-US" altLang="zh-CN" sz="2800" b="1" u="sng" dirty="0" smtClean="0">
                <a:solidFill>
                  <a:srgbClr val="FF0000"/>
                </a:solidFill>
                <a:latin typeface="Arial" panose="020B0604020202020204" pitchFamily="34" charset="0"/>
              </a:rPr>
              <a:t>two</a:t>
            </a:r>
            <a:r>
              <a:rPr lang="en-US" altLang="zh-CN" sz="2800" b="1" dirty="0" smtClean="0">
                <a:solidFill>
                  <a:srgbClr val="FF0000"/>
                </a:solidFill>
                <a:latin typeface="Arial" panose="020B0604020202020204" pitchFamily="34" charset="0"/>
              </a:rPr>
              <a:t> ideas about the robots. </a:t>
            </a:r>
            <a:endParaRPr lang="en-US" altLang="zh-CN" sz="2800" b="1" dirty="0" smtClean="0">
              <a:solidFill>
                <a:srgbClr val="FF0000"/>
              </a:solidFill>
              <a:latin typeface="Arial" panose="020B0604020202020204" pitchFamily="34" charset="0"/>
            </a:endParaRPr>
          </a:p>
          <a:p>
            <a:pPr marL="457200" indent="-457200" eaLnBrk="1" hangingPunct="1">
              <a:lnSpc>
                <a:spcPct val="120000"/>
              </a:lnSpc>
              <a:spcBef>
                <a:spcPts val="0"/>
              </a:spcBef>
              <a:buFont typeface="Arial" panose="020B0604020202020204" pitchFamily="34" charset="0"/>
              <a:buChar char="•"/>
            </a:pPr>
            <a:r>
              <a:rPr lang="en-US" altLang="zh-CN" sz="2800" b="1" dirty="0" smtClean="0">
                <a:solidFill>
                  <a:srgbClr val="0000FF"/>
                </a:solidFill>
                <a:latin typeface="Arial" panose="020B0604020202020204" pitchFamily="34" charset="0"/>
              </a:rPr>
              <a:t>Some scientists think that robots will be able to </a:t>
            </a:r>
            <a:r>
              <a:rPr lang="en-US" altLang="zh-CN" sz="2800" b="1" dirty="0" smtClean="0">
                <a:solidFill>
                  <a:srgbClr val="0000FF"/>
                </a:solidFill>
                <a:latin typeface="Arial" panose="020B0604020202020204" pitchFamily="34" charset="0"/>
              </a:rPr>
              <a:t>look like, move like, think like and talk like humans in the future.</a:t>
            </a:r>
            <a:endParaRPr lang="en-US" altLang="zh-CN" sz="2800" b="1" dirty="0" smtClean="0">
              <a:solidFill>
                <a:srgbClr val="0000FF"/>
              </a:solidFill>
              <a:latin typeface="Arial" panose="020B0604020202020204" pitchFamily="34" charset="0"/>
            </a:endParaRPr>
          </a:p>
          <a:p>
            <a:pPr marL="457200" indent="-457200" eaLnBrk="1" hangingPunct="1">
              <a:lnSpc>
                <a:spcPct val="120000"/>
              </a:lnSpc>
              <a:spcBef>
                <a:spcPts val="0"/>
              </a:spcBef>
              <a:buFont typeface="Arial" panose="020B0604020202020204" pitchFamily="34" charset="0"/>
              <a:buChar char="•"/>
            </a:pPr>
            <a:r>
              <a:rPr lang="en-US" altLang="zh-CN" sz="2800" b="1" dirty="0" smtClean="0">
                <a:solidFill>
                  <a:srgbClr val="CC00FF"/>
                </a:solidFill>
                <a:latin typeface="Arial" panose="020B0604020202020204" pitchFamily="34" charset="0"/>
              </a:rPr>
              <a:t>Some scientists believe that </a:t>
            </a:r>
            <a:r>
              <a:rPr lang="en-US" altLang="zh-CN" sz="2800" b="1" dirty="0" smtClean="0">
                <a:solidFill>
                  <a:srgbClr val="CC00FF"/>
                </a:solidFill>
                <a:latin typeface="Arial" panose="020B0604020202020204" pitchFamily="34" charset="0"/>
                <a:sym typeface="+mn-ea"/>
              </a:rPr>
              <a:t>robots won’t be able to</a:t>
            </a:r>
            <a:r>
              <a:rPr lang="en-US" altLang="zh-CN" sz="2800" b="1" dirty="0">
                <a:solidFill>
                  <a:srgbClr val="CC00FF"/>
                </a:solidFill>
                <a:latin typeface="Arial" panose="020B0604020202020204" pitchFamily="34" charset="0"/>
              </a:rPr>
              <a:t> really think like a human.</a:t>
            </a:r>
            <a:endParaRPr lang="en-US" altLang="zh-CN" sz="2800" b="1" dirty="0" smtClean="0">
              <a:solidFill>
                <a:srgbClr val="CC00FF"/>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102870" y="-95885"/>
            <a:ext cx="12001500" cy="481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nSpc>
                <a:spcPct val="120000"/>
              </a:lnSpc>
            </a:pPr>
            <a:r>
              <a:rPr lang="en-US" altLang="zh-CN" sz="3200" b="1" dirty="0" smtClean="0">
                <a:solidFill>
                  <a:srgbClr val="FF0000"/>
                </a:solidFill>
                <a:sym typeface="+mn-ea"/>
              </a:rPr>
              <a:t>Read and learn the useful expressions.</a:t>
            </a:r>
            <a:endParaRPr lang="en-US" altLang="zh-CN" sz="3200" b="1" dirty="0">
              <a:solidFill>
                <a:srgbClr val="FF0000"/>
              </a:solidFill>
              <a:latin typeface="Times New Roman" panose="02020603050405020304" pitchFamily="18" charset="0"/>
              <a:sym typeface="+mn-ea"/>
            </a:endParaRPr>
          </a:p>
          <a:p>
            <a:pPr>
              <a:lnSpc>
                <a:spcPct val="120000"/>
              </a:lnSpc>
            </a:pPr>
            <a:r>
              <a:rPr lang="en-US" altLang="zh-CN" sz="2800" b="1" dirty="0">
                <a:solidFill>
                  <a:srgbClr val="CC00FF"/>
                </a:solidFill>
                <a:latin typeface="Times New Roman" panose="02020603050405020304" pitchFamily="18" charset="0"/>
                <a:sym typeface="+mn-ea"/>
              </a:rPr>
              <a:t>para 3</a:t>
            </a:r>
            <a:r>
              <a:rPr lang="en-US" altLang="zh-CN" sz="2800" b="1" dirty="0">
                <a:solidFill>
                  <a:schemeClr val="tx1"/>
                </a:solidFill>
                <a:latin typeface="Times New Roman" panose="02020603050405020304" pitchFamily="18" charset="0"/>
                <a:sym typeface="+mn-ea"/>
              </a:rPr>
              <a:t>: Scientists are now trying to make robots </a:t>
            </a:r>
            <a:r>
              <a:rPr lang="en-US" altLang="zh-CN" sz="2800" b="1" u="sng" dirty="0">
                <a:solidFill>
                  <a:schemeClr val="tx1"/>
                </a:solidFill>
                <a:latin typeface="Times New Roman" panose="02020603050405020304" pitchFamily="18" charset="0"/>
                <a:sym typeface="+mn-ea"/>
              </a:rPr>
              <a:t>look like </a:t>
            </a:r>
            <a:r>
              <a:rPr lang="en-US" altLang="zh-CN" sz="2800" b="1" dirty="0">
                <a:solidFill>
                  <a:schemeClr val="tx1"/>
                </a:solidFill>
                <a:latin typeface="Times New Roman" panose="02020603050405020304" pitchFamily="18" charset="0"/>
                <a:sym typeface="+mn-ea"/>
              </a:rPr>
              <a:t>humans and </a:t>
            </a:r>
            <a:r>
              <a:rPr lang="en-US" altLang="zh-CN" sz="2800" b="1" u="sng" dirty="0">
                <a:solidFill>
                  <a:schemeClr val="tx1"/>
                </a:solidFill>
                <a:latin typeface="Times New Roman" panose="02020603050405020304" pitchFamily="18" charset="0"/>
                <a:sym typeface="+mn-ea"/>
              </a:rPr>
              <a:t>do the same things as we do</a:t>
            </a:r>
            <a:r>
              <a:rPr lang="en-US" altLang="zh-CN" sz="2800" b="1" dirty="0">
                <a:solidFill>
                  <a:schemeClr val="tx1"/>
                </a:solidFill>
                <a:latin typeface="Times New Roman" panose="02020603050405020304" pitchFamily="18" charset="0"/>
                <a:sym typeface="+mn-ea"/>
              </a:rPr>
              <a:t>. Some robots </a:t>
            </a:r>
            <a:r>
              <a:rPr lang="en-US" altLang="zh-CN" sz="2800" b="1" u="sng" dirty="0">
                <a:solidFill>
                  <a:schemeClr val="tx1"/>
                </a:solidFill>
                <a:latin typeface="Times New Roman" panose="02020603050405020304" pitchFamily="18" charset="0"/>
                <a:sym typeface="+mn-ea"/>
              </a:rPr>
              <a:t>in Japan</a:t>
            </a:r>
            <a:r>
              <a:rPr lang="en-US" altLang="zh-CN" sz="2000" b="1" u="sng" dirty="0">
                <a:solidFill>
                  <a:schemeClr val="tx1"/>
                </a:solidFill>
                <a:latin typeface="Times New Roman" panose="02020603050405020304" pitchFamily="18" charset="0"/>
                <a:sym typeface="+mn-ea"/>
              </a:rPr>
              <a:t>(</a:t>
            </a:r>
            <a:r>
              <a:rPr lang="zh-CN" sz="2000" b="1" u="sng" dirty="0">
                <a:solidFill>
                  <a:schemeClr val="tx1"/>
                </a:solidFill>
                <a:latin typeface="Times New Roman" panose="02020603050405020304" pitchFamily="18" charset="0"/>
                <a:sym typeface="+mn-ea"/>
              </a:rPr>
              <a:t>日本</a:t>
            </a:r>
            <a:r>
              <a:rPr lang="en-US" altLang="zh-CN" sz="2000" b="1" u="sng" dirty="0">
                <a:solidFill>
                  <a:schemeClr val="tx1"/>
                </a:solidFill>
                <a:latin typeface="Times New Roman" panose="02020603050405020304" pitchFamily="18" charset="0"/>
                <a:sym typeface="+mn-ea"/>
              </a:rPr>
              <a:t>)</a:t>
            </a:r>
            <a:r>
              <a:rPr lang="en-US" altLang="zh-CN" sz="2800" b="1" dirty="0">
                <a:solidFill>
                  <a:schemeClr val="tx1"/>
                </a:solidFill>
                <a:latin typeface="Times New Roman" panose="02020603050405020304" pitchFamily="18" charset="0"/>
                <a:sym typeface="+mn-ea"/>
              </a:rPr>
              <a:t> can walk and dance. They are fun to watch. However, some scientists </a:t>
            </a:r>
            <a:r>
              <a:rPr lang="en-US" altLang="zh-CN" sz="2800" b="1" u="sng" dirty="0">
                <a:solidFill>
                  <a:schemeClr val="tx1"/>
                </a:solidFill>
                <a:latin typeface="Times New Roman" panose="02020603050405020304" pitchFamily="18" charset="0"/>
                <a:sym typeface="+mn-ea"/>
              </a:rPr>
              <a:t>believe</a:t>
            </a:r>
            <a:r>
              <a:rPr lang="en-US" altLang="zh-CN" sz="2000" b="1" u="sng" dirty="0">
                <a:solidFill>
                  <a:schemeClr val="tx1"/>
                </a:solidFill>
                <a:latin typeface="Times New Roman" panose="02020603050405020304" pitchFamily="18" charset="0"/>
                <a:sym typeface="+mn-ea"/>
              </a:rPr>
              <a:t>(</a:t>
            </a:r>
            <a:r>
              <a:rPr lang="zh-CN" altLang="en-US" sz="2000" b="1" u="sng" dirty="0">
                <a:solidFill>
                  <a:schemeClr val="tx1"/>
                </a:solidFill>
                <a:latin typeface="Times New Roman" panose="02020603050405020304" pitchFamily="18" charset="0"/>
                <a:sym typeface="+mn-ea"/>
              </a:rPr>
              <a:t>相信</a:t>
            </a:r>
            <a:r>
              <a:rPr lang="en-US" altLang="zh-CN" sz="2000" b="1" u="sng" dirty="0">
                <a:solidFill>
                  <a:schemeClr val="tx1"/>
                </a:solidFill>
                <a:latin typeface="Times New Roman" panose="02020603050405020304" pitchFamily="18" charset="0"/>
                <a:sym typeface="+mn-ea"/>
              </a:rPr>
              <a:t>)</a:t>
            </a:r>
            <a:r>
              <a:rPr lang="en-US" altLang="zh-CN" sz="2800" b="1" u="sng" dirty="0">
                <a:solidFill>
                  <a:schemeClr val="tx1"/>
                </a:solidFill>
                <a:latin typeface="Times New Roman" panose="02020603050405020304" pitchFamily="18" charset="0"/>
                <a:sym typeface="+mn-ea"/>
              </a:rPr>
              <a:t> that</a:t>
            </a:r>
            <a:r>
              <a:rPr lang="en-US" altLang="zh-CN" sz="2800" b="1" dirty="0">
                <a:solidFill>
                  <a:schemeClr val="tx1"/>
                </a:solidFill>
                <a:latin typeface="Times New Roman" panose="02020603050405020304" pitchFamily="18" charset="0"/>
                <a:sym typeface="+mn-ea"/>
              </a:rPr>
              <a:t> although we can make robots move like people, it will be difficult to make them really think like a human. For example, scientist James White thinks that robots will never </a:t>
            </a:r>
            <a:r>
              <a:rPr lang="en-US" altLang="zh-CN" sz="2800" b="1" u="sng" dirty="0">
                <a:solidFill>
                  <a:schemeClr val="tx1"/>
                </a:solidFill>
                <a:latin typeface="Times New Roman" panose="02020603050405020304" pitchFamily="18" charset="0"/>
                <a:sym typeface="+mn-ea"/>
              </a:rPr>
              <a:t>be able to</a:t>
            </a:r>
            <a:r>
              <a:rPr lang="en-US" altLang="zh-CN" sz="2800" b="1" dirty="0">
                <a:solidFill>
                  <a:schemeClr val="tx1"/>
                </a:solidFill>
                <a:latin typeface="Times New Roman" panose="02020603050405020304" pitchFamily="18" charset="0"/>
                <a:sym typeface="+mn-ea"/>
              </a:rPr>
              <a:t> </a:t>
            </a:r>
            <a:r>
              <a:rPr lang="en-US" altLang="zh-CN" sz="2800" b="1" u="sng" dirty="0">
                <a:solidFill>
                  <a:schemeClr val="tx1"/>
                </a:solidFill>
                <a:latin typeface="Times New Roman" panose="02020603050405020304" pitchFamily="18" charset="0"/>
                <a:sym typeface="+mn-ea"/>
              </a:rPr>
              <a:t>wake up</a:t>
            </a:r>
            <a:r>
              <a:rPr lang="en-US" altLang="zh-CN" sz="2800" b="1" dirty="0">
                <a:solidFill>
                  <a:schemeClr val="tx1"/>
                </a:solidFill>
                <a:latin typeface="Times New Roman" panose="02020603050405020304" pitchFamily="18" charset="0"/>
                <a:sym typeface="+mn-ea"/>
              </a:rPr>
              <a:t> and konw where they are. But many scientists </a:t>
            </a:r>
            <a:r>
              <a:rPr lang="en-US" altLang="zh-CN" sz="2800" b="1" u="sng" dirty="0">
                <a:solidFill>
                  <a:schemeClr val="tx1"/>
                </a:solidFill>
                <a:latin typeface="Times New Roman" panose="02020603050405020304" pitchFamily="18" charset="0"/>
                <a:sym typeface="+mn-ea"/>
              </a:rPr>
              <a:t>disagree with</a:t>
            </a:r>
            <a:r>
              <a:rPr lang="en-US" altLang="zh-CN" sz="2800" b="1" dirty="0">
                <a:solidFill>
                  <a:schemeClr val="tx1"/>
                </a:solidFill>
                <a:latin typeface="Times New Roman" panose="02020603050405020304" pitchFamily="18" charset="0"/>
                <a:sym typeface="+mn-ea"/>
              </a:rPr>
              <a:t> Mr. White. They think that robots will even</a:t>
            </a:r>
            <a:r>
              <a:rPr lang="en-US" altLang="zh-CN" sz="2000" b="1" dirty="0">
                <a:solidFill>
                  <a:schemeClr val="tx1"/>
                </a:solidFill>
                <a:latin typeface="Times New Roman" panose="02020603050405020304" pitchFamily="18" charset="0"/>
                <a:sym typeface="+mn-ea"/>
              </a:rPr>
              <a:t>(adv.</a:t>
            </a:r>
            <a:r>
              <a:rPr lang="zh-CN" altLang="en-US" sz="2000" b="1" dirty="0">
                <a:solidFill>
                  <a:schemeClr val="tx1"/>
                </a:solidFill>
                <a:latin typeface="Times New Roman" panose="02020603050405020304" pitchFamily="18" charset="0"/>
                <a:sym typeface="+mn-ea"/>
              </a:rPr>
              <a:t>甚至</a:t>
            </a:r>
            <a:r>
              <a:rPr lang="en-US" altLang="zh-CN" sz="2000" b="1" dirty="0">
                <a:solidFill>
                  <a:schemeClr val="tx1"/>
                </a:solidFill>
                <a:latin typeface="Times New Roman" panose="02020603050405020304" pitchFamily="18" charset="0"/>
                <a:sym typeface="+mn-ea"/>
              </a:rPr>
              <a:t>)</a:t>
            </a:r>
            <a:r>
              <a:rPr lang="en-US" altLang="zh-CN" sz="2800" b="1" dirty="0">
                <a:solidFill>
                  <a:schemeClr val="tx1"/>
                </a:solidFill>
                <a:latin typeface="Times New Roman" panose="02020603050405020304" pitchFamily="18" charset="0"/>
                <a:sym typeface="+mn-ea"/>
              </a:rPr>
              <a:t> be able to talk like humans </a:t>
            </a:r>
            <a:r>
              <a:rPr lang="en-US" altLang="zh-CN" sz="2800" b="1" u="sng" dirty="0">
                <a:solidFill>
                  <a:schemeClr val="tx1"/>
                </a:solidFill>
                <a:latin typeface="Times New Roman" panose="02020603050405020304" pitchFamily="18" charset="0"/>
                <a:sym typeface="+mn-ea"/>
              </a:rPr>
              <a:t>in 25 to 50 years</a:t>
            </a:r>
            <a:r>
              <a:rPr lang="en-US" altLang="zh-CN" sz="2800" b="1" dirty="0">
                <a:solidFill>
                  <a:schemeClr val="tx1"/>
                </a:solidFill>
                <a:latin typeface="Times New Roman" panose="02020603050405020304" pitchFamily="18" charset="0"/>
                <a:sym typeface="+mn-ea"/>
              </a:rPr>
              <a:t>.</a:t>
            </a:r>
            <a:endParaRPr lang="en-US" altLang="zh-CN" sz="2800" b="1" dirty="0">
              <a:solidFill>
                <a:schemeClr val="tx1"/>
              </a:solidFill>
              <a:latin typeface="Times New Roman" panose="02020603050405020304" pitchFamily="18" charset="0"/>
              <a:sym typeface="+mn-ea"/>
            </a:endParaRPr>
          </a:p>
        </p:txBody>
      </p:sp>
      <p:cxnSp>
        <p:nvCxnSpPr>
          <p:cNvPr id="12" name="直接连接符 11"/>
          <p:cNvCxnSpPr>
            <a:cxnSpLocks noChangeShapeType="1"/>
          </p:cNvCxnSpPr>
          <p:nvPr>
            <p:custDataLst>
              <p:tags r:id="rId2"/>
            </p:custDataLst>
          </p:nvPr>
        </p:nvCxnSpPr>
        <p:spPr bwMode="auto">
          <a:xfrm>
            <a:off x="2346697" y="4865392"/>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custDataLst>
              <p:tags r:id="rId3"/>
            </p:custDataLst>
          </p:nvPr>
        </p:nvCxnSpPr>
        <p:spPr bwMode="auto">
          <a:xfrm flipV="1">
            <a:off x="2346696" y="4934084"/>
            <a:ext cx="941810" cy="1233738"/>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4"/>
            </p:custDataLst>
          </p:nvPr>
        </p:nvCxnSpPr>
        <p:spPr bwMode="auto">
          <a:xfrm>
            <a:off x="2385008" y="5534807"/>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pic>
        <p:nvPicPr>
          <p:cNvPr id="3" name="图片 2"/>
          <p:cNvPicPr>
            <a:picLocks noChangeAspect="1"/>
          </p:cNvPicPr>
          <p:nvPr>
            <p:custDataLst>
              <p:tags r:id="rId5"/>
            </p:custDataLst>
          </p:nvPr>
        </p:nvPicPr>
        <p:blipFill>
          <a:blip r:embed="rId6"/>
          <a:stretch>
            <a:fillRect/>
          </a:stretch>
        </p:blipFill>
        <p:spPr>
          <a:xfrm>
            <a:off x="10560685" y="5119370"/>
            <a:ext cx="1526540" cy="1738630"/>
          </a:xfrm>
          <a:prstGeom prst="rect">
            <a:avLst/>
          </a:prstGeom>
        </p:spPr>
      </p:pic>
      <p:sp>
        <p:nvSpPr>
          <p:cNvPr id="25602" name="Text Box 5"/>
          <p:cNvSpPr txBox="1">
            <a:spLocks noChangeArrowheads="1"/>
          </p:cNvSpPr>
          <p:nvPr>
            <p:custDataLst>
              <p:tags r:id="rId7"/>
            </p:custDataLst>
          </p:nvPr>
        </p:nvSpPr>
        <p:spPr bwMode="auto">
          <a:xfrm>
            <a:off x="1039093" y="4438330"/>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a:t>
            </a:r>
            <a:r>
              <a:rPr lang="en-US" altLang="zh-CN" b="1" u="sng" dirty="0"/>
              <a:t>today</a:t>
            </a:r>
            <a:r>
              <a:rPr lang="en-US" altLang="zh-CN" b="1" dirty="0"/>
              <a:t>?</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a:t>
            </a:r>
            <a:r>
              <a:rPr lang="en-US" altLang="zh-CN" b="1" u="sng" dirty="0"/>
              <a:t>in movies</a:t>
            </a:r>
            <a:r>
              <a:rPr lang="en-US" altLang="zh-CN" b="1" dirty="0"/>
              <a:t>? </a:t>
            </a:r>
            <a:endParaRPr lang="en-US" altLang="zh-CN" b="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5" name="Text Box 6"/>
          <p:cNvSpPr txBox="1">
            <a:spLocks noChangeArrowheads="1"/>
          </p:cNvSpPr>
          <p:nvPr/>
        </p:nvSpPr>
        <p:spPr bwMode="auto">
          <a:xfrm>
            <a:off x="479425" y="687070"/>
            <a:ext cx="11454765" cy="5406390"/>
          </a:xfrm>
          <a:prstGeom prst="rect">
            <a:avLst/>
          </a:prstGeom>
          <a:noFill/>
          <a:ln w="19050">
            <a:solidFill>
              <a:srgbClr val="00B05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cs typeface="Times New Roman" panose="02020603050405020304" pitchFamily="18" charset="0"/>
              </a:rPr>
              <a:t>Some robots are very </a:t>
            </a:r>
            <a:r>
              <a:rPr lang="en-US" altLang="zh-CN" b="1" u="sng" dirty="0">
                <a:solidFill>
                  <a:schemeClr val="tx1"/>
                </a:solidFill>
                <a:cs typeface="Times New Roman" panose="02020603050405020304" pitchFamily="18" charset="0"/>
              </a:rPr>
              <a:t>human-like</a:t>
            </a:r>
            <a:r>
              <a:rPr lang="en-US" altLang="zh-CN" b="1" dirty="0">
                <a:cs typeface="Times New Roman" panose="02020603050405020304" pitchFamily="18" charset="0"/>
              </a:rPr>
              <a:t>. They can walk and ______ like people. </a:t>
            </a:r>
            <a:r>
              <a:rPr lang="en-US" altLang="zh-CN" b="1" dirty="0">
                <a:solidFill>
                  <a:srgbClr val="0000FF"/>
                </a:solidFill>
                <a:cs typeface="Times New Roman" panose="02020603050405020304" pitchFamily="18" charset="0"/>
              </a:rPr>
              <a:t>Some scientists</a:t>
            </a:r>
            <a:r>
              <a:rPr lang="en-US" altLang="zh-CN" b="1" dirty="0">
                <a:cs typeface="Times New Roman" panose="02020603050405020304" pitchFamily="18" charset="0"/>
              </a:rPr>
              <a:t> think that in the future they will _______ robots more like humans. This may not _______ in the near future, but </a:t>
            </a:r>
            <a:r>
              <a:rPr lang="en-US" altLang="zh-CN" b="1" u="sng" dirty="0">
                <a:solidFill>
                  <a:schemeClr val="tx1"/>
                </a:solidFill>
                <a:cs typeface="Times New Roman" panose="02020603050405020304" pitchFamily="18" charset="0"/>
              </a:rPr>
              <a:t>at some point</a:t>
            </a:r>
            <a:r>
              <a:rPr lang="en-US" altLang="zh-CN" b="1" dirty="0">
                <a:cs typeface="Times New Roman" panose="02020603050405020304" pitchFamily="18" charset="0"/>
              </a:rPr>
              <a:t>, robots will even be able to </a:t>
            </a:r>
            <a:r>
              <a:rPr lang="en-US" altLang="zh-CN" b="1" dirty="0" smtClean="0">
                <a:cs typeface="Times New Roman" panose="02020603050405020304" pitchFamily="18" charset="0"/>
              </a:rPr>
              <a:t>________ </a:t>
            </a:r>
            <a:r>
              <a:rPr lang="en-US" altLang="zh-CN" b="1" dirty="0">
                <a:cs typeface="Times New Roman" panose="02020603050405020304" pitchFamily="18" charset="0"/>
              </a:rPr>
              <a:t>like people. </a:t>
            </a:r>
            <a:r>
              <a:rPr lang="en-US" altLang="zh-CN" b="1" dirty="0">
                <a:highlight>
                  <a:srgbClr val="FFFF00"/>
                </a:highlight>
                <a:cs typeface="Times New Roman" panose="02020603050405020304" pitchFamily="18" charset="0"/>
              </a:rPr>
              <a:t>However</a:t>
            </a:r>
            <a:r>
              <a:rPr lang="en-US" altLang="zh-CN" b="1" dirty="0">
                <a:cs typeface="Times New Roman" panose="02020603050405020304" pitchFamily="18" charset="0"/>
              </a:rPr>
              <a:t>, </a:t>
            </a:r>
            <a:r>
              <a:rPr lang="en-US" altLang="zh-CN" b="1" dirty="0">
                <a:solidFill>
                  <a:srgbClr val="CC00FF"/>
                </a:solidFill>
                <a:cs typeface="Times New Roman" panose="02020603050405020304" pitchFamily="18" charset="0"/>
              </a:rPr>
              <a:t>some scientists</a:t>
            </a:r>
            <a:r>
              <a:rPr lang="en-US" altLang="zh-CN" b="1" dirty="0">
                <a:cs typeface="Times New Roman" panose="02020603050405020304" pitchFamily="18" charset="0"/>
              </a:rPr>
              <a:t> ________. </a:t>
            </a:r>
            <a:r>
              <a:rPr lang="en-US" altLang="zh-CN" b="1" dirty="0">
                <a:solidFill>
                  <a:srgbClr val="CC00FF"/>
                </a:solidFill>
                <a:cs typeface="Times New Roman" panose="02020603050405020304" pitchFamily="18" charset="0"/>
              </a:rPr>
              <a:t>James White</a:t>
            </a:r>
            <a:r>
              <a:rPr lang="en-US" altLang="zh-CN" b="1" dirty="0">
                <a:cs typeface="Times New Roman" panose="02020603050405020304" pitchFamily="18" charset="0"/>
              </a:rPr>
              <a:t> believes that robots will not be able to </a:t>
            </a:r>
            <a:r>
              <a:rPr lang="en-US" altLang="zh-CN" b="1" dirty="0">
                <a:solidFill>
                  <a:schemeClr val="tx1"/>
                </a:solidFill>
                <a:cs typeface="Times New Roman" panose="02020603050405020304" pitchFamily="18" charset="0"/>
              </a:rPr>
              <a:t>do the _______ things as we can. For </a:t>
            </a:r>
            <a:r>
              <a:rPr lang="en-US" altLang="zh-CN" b="1" dirty="0">
                <a:cs typeface="Times New Roman" panose="02020603050405020304" pitchFamily="18" charset="0"/>
              </a:rPr>
              <a:t>example, he thinks that robots will </a:t>
            </a:r>
            <a:r>
              <a:rPr lang="en-US" altLang="zh-CN" b="1" dirty="0" smtClean="0">
                <a:cs typeface="Times New Roman" panose="02020603050405020304" pitchFamily="18" charset="0"/>
              </a:rPr>
              <a:t>________ </a:t>
            </a:r>
            <a:r>
              <a:rPr lang="en-US" altLang="zh-CN" b="1" dirty="0">
                <a:cs typeface="Times New Roman" panose="02020603050405020304" pitchFamily="18" charset="0"/>
              </a:rPr>
              <a:t>be able to wake up and know where they are. </a:t>
            </a:r>
            <a:r>
              <a:rPr lang="en-US" altLang="zh-CN" b="1" u="sng" dirty="0">
                <a:cs typeface="Times New Roman" panose="02020603050405020304" pitchFamily="18" charset="0"/>
              </a:rPr>
              <a:t>Which side</a:t>
            </a:r>
            <a:r>
              <a:rPr lang="en-US" altLang="zh-CN" sz="2000" b="1" u="sng" dirty="0">
                <a:cs typeface="Times New Roman" panose="02020603050405020304" pitchFamily="18" charset="0"/>
              </a:rPr>
              <a:t>(n.</a:t>
            </a:r>
            <a:r>
              <a:rPr lang="zh-CN" altLang="en-US" sz="2000" b="1" u="sng" dirty="0">
                <a:cs typeface="Times New Roman" panose="02020603050405020304" pitchFamily="18" charset="0"/>
              </a:rPr>
              <a:t>一方</a:t>
            </a:r>
            <a:r>
              <a:rPr lang="en-US" altLang="zh-CN" sz="2000" b="1" u="sng" dirty="0">
                <a:cs typeface="Times New Roman" panose="02020603050405020304" pitchFamily="18" charset="0"/>
              </a:rPr>
              <a:t>)</a:t>
            </a:r>
            <a:r>
              <a:rPr lang="en-US" altLang="zh-CN" b="1" u="sng" dirty="0">
                <a:cs typeface="Times New Roman" panose="02020603050405020304" pitchFamily="18" charset="0"/>
              </a:rPr>
              <a:t> do you ________ with? </a:t>
            </a:r>
            <a:endParaRPr lang="en-US" altLang="zh-CN" b="1" u="sng" dirty="0">
              <a:cs typeface="Times New Roman" panose="02020603050405020304" pitchFamily="18" charset="0"/>
            </a:endParaRPr>
          </a:p>
        </p:txBody>
      </p:sp>
      <p:sp>
        <p:nvSpPr>
          <p:cNvPr id="4" name="Text Box 5"/>
          <p:cNvSpPr txBox="1">
            <a:spLocks noChangeArrowheads="1"/>
          </p:cNvSpPr>
          <p:nvPr/>
        </p:nvSpPr>
        <p:spPr bwMode="auto">
          <a:xfrm>
            <a:off x="9912424" y="686828"/>
            <a:ext cx="136842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dance</a:t>
            </a:r>
            <a:endParaRPr lang="en-US" altLang="zh-CN" b="1" dirty="0">
              <a:solidFill>
                <a:srgbClr val="FF0000"/>
              </a:solidFill>
              <a:cs typeface="Times New Roman" panose="02020603050405020304" pitchFamily="18" charset="0"/>
            </a:endParaRPr>
          </a:p>
        </p:txBody>
      </p:sp>
      <p:sp>
        <p:nvSpPr>
          <p:cNvPr id="7" name="Text Box 7"/>
          <p:cNvSpPr txBox="1">
            <a:spLocks noChangeArrowheads="1"/>
          </p:cNvSpPr>
          <p:nvPr/>
        </p:nvSpPr>
        <p:spPr bwMode="auto">
          <a:xfrm>
            <a:off x="711161" y="1881640"/>
            <a:ext cx="1728787"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make</a:t>
            </a:r>
            <a:endParaRPr lang="en-US" altLang="zh-CN" b="1" dirty="0">
              <a:solidFill>
                <a:srgbClr val="FF0000"/>
              </a:solidFill>
              <a:cs typeface="Times New Roman" panose="02020603050405020304" pitchFamily="18" charset="0"/>
            </a:endParaRPr>
          </a:p>
        </p:txBody>
      </p:sp>
      <p:sp>
        <p:nvSpPr>
          <p:cNvPr id="9" name="Text Box 5"/>
          <p:cNvSpPr txBox="1">
            <a:spLocks noChangeArrowheads="1"/>
          </p:cNvSpPr>
          <p:nvPr/>
        </p:nvSpPr>
        <p:spPr bwMode="auto">
          <a:xfrm>
            <a:off x="8996600" y="1820554"/>
            <a:ext cx="1583682"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happen</a:t>
            </a:r>
            <a:endParaRPr lang="en-US" altLang="zh-CN" b="1" dirty="0">
              <a:solidFill>
                <a:srgbClr val="FF0000"/>
              </a:solidFill>
              <a:cs typeface="Times New Roman" panose="02020603050405020304" pitchFamily="18" charset="0"/>
            </a:endParaRPr>
          </a:p>
        </p:txBody>
      </p:sp>
      <p:sp>
        <p:nvSpPr>
          <p:cNvPr id="10" name="Text Box 10"/>
          <p:cNvSpPr txBox="1">
            <a:spLocks noChangeArrowheads="1"/>
          </p:cNvSpPr>
          <p:nvPr/>
        </p:nvSpPr>
        <p:spPr bwMode="auto">
          <a:xfrm>
            <a:off x="934085" y="3028315"/>
            <a:ext cx="933450"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talk</a:t>
            </a:r>
            <a:endParaRPr lang="en-US" altLang="zh-CN" b="1" dirty="0">
              <a:solidFill>
                <a:srgbClr val="FF0000"/>
              </a:solidFill>
            </a:endParaRPr>
          </a:p>
        </p:txBody>
      </p:sp>
      <p:sp>
        <p:nvSpPr>
          <p:cNvPr id="14" name="Text Box 10"/>
          <p:cNvSpPr txBox="1">
            <a:spLocks noChangeArrowheads="1"/>
          </p:cNvSpPr>
          <p:nvPr/>
        </p:nvSpPr>
        <p:spPr bwMode="auto">
          <a:xfrm>
            <a:off x="8688288" y="3027033"/>
            <a:ext cx="170523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disagree </a:t>
            </a:r>
            <a:endParaRPr lang="en-US" altLang="zh-CN" b="1" dirty="0">
              <a:solidFill>
                <a:srgbClr val="FF0000"/>
              </a:solidFill>
            </a:endParaRPr>
          </a:p>
        </p:txBody>
      </p:sp>
      <p:sp>
        <p:nvSpPr>
          <p:cNvPr id="11" name="Text Box 9"/>
          <p:cNvSpPr txBox="1">
            <a:spLocks noChangeArrowheads="1"/>
          </p:cNvSpPr>
          <p:nvPr/>
        </p:nvSpPr>
        <p:spPr bwMode="auto">
          <a:xfrm>
            <a:off x="9788119" y="3617415"/>
            <a:ext cx="158432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same</a:t>
            </a:r>
            <a:endParaRPr lang="en-US" altLang="zh-CN" b="1" dirty="0">
              <a:solidFill>
                <a:srgbClr val="FF0000"/>
              </a:solidFill>
            </a:endParaRPr>
          </a:p>
        </p:txBody>
      </p:sp>
      <p:sp>
        <p:nvSpPr>
          <p:cNvPr id="12" name="Text Box 10"/>
          <p:cNvSpPr txBox="1">
            <a:spLocks noChangeArrowheads="1"/>
          </p:cNvSpPr>
          <p:nvPr/>
        </p:nvSpPr>
        <p:spPr bwMode="auto">
          <a:xfrm>
            <a:off x="711161" y="4725144"/>
            <a:ext cx="1404937"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never</a:t>
            </a:r>
            <a:endParaRPr lang="en-US" altLang="zh-CN" b="1" dirty="0">
              <a:solidFill>
                <a:srgbClr val="FF0000"/>
              </a:solidFill>
            </a:endParaRPr>
          </a:p>
        </p:txBody>
      </p:sp>
      <p:sp>
        <p:nvSpPr>
          <p:cNvPr id="13" name="Text Box 8"/>
          <p:cNvSpPr txBox="1">
            <a:spLocks noChangeArrowheads="1"/>
          </p:cNvSpPr>
          <p:nvPr/>
        </p:nvSpPr>
        <p:spPr bwMode="auto">
          <a:xfrm>
            <a:off x="3648120" y="5301728"/>
            <a:ext cx="158432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agree</a:t>
            </a:r>
            <a:endParaRPr lang="en-US" altLang="zh-CN" b="1" dirty="0">
              <a:solidFill>
                <a:srgbClr val="FF0000"/>
              </a:solidFill>
            </a:endParaRPr>
          </a:p>
        </p:txBody>
      </p:sp>
      <p:sp>
        <p:nvSpPr>
          <p:cNvPr id="28675" name="Text Box 5"/>
          <p:cNvSpPr txBox="1">
            <a:spLocks noChangeArrowheads="1"/>
          </p:cNvSpPr>
          <p:nvPr>
            <p:custDataLst>
              <p:tags r:id="rId2"/>
            </p:custDataLst>
          </p:nvPr>
        </p:nvSpPr>
        <p:spPr bwMode="auto">
          <a:xfrm>
            <a:off x="905510" y="48260"/>
            <a:ext cx="11106785" cy="607695"/>
          </a:xfrm>
          <a:prstGeom prst="rect">
            <a:avLst/>
          </a:prstGeom>
          <a:solidFill>
            <a:schemeClr val="bg2"/>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b="1" dirty="0">
                <a:solidFill>
                  <a:schemeClr val="tx1"/>
                </a:solidFill>
                <a:latin typeface="Arial" panose="020B0604020202020204" pitchFamily="34" charset="0"/>
              </a:rPr>
              <a:t>Fill in the blanks to retell para 3. </a:t>
            </a:r>
            <a:r>
              <a:rPr lang="zh-CN" altLang="en-US" sz="2800" b="1" dirty="0">
                <a:solidFill>
                  <a:schemeClr val="tx1"/>
                </a:solidFill>
                <a:latin typeface="Arial" panose="020B0604020202020204" pitchFamily="34" charset="0"/>
              </a:rPr>
              <a:t>完成短文对第</a:t>
            </a:r>
            <a:r>
              <a:rPr lang="en-US" altLang="zh-CN" sz="2800" b="1" dirty="0">
                <a:solidFill>
                  <a:schemeClr val="tx1"/>
                </a:solidFill>
                <a:latin typeface="Arial" panose="020B0604020202020204" pitchFamily="34" charset="0"/>
              </a:rPr>
              <a:t>3</a:t>
            </a:r>
            <a:r>
              <a:rPr lang="zh-CN" altLang="en-US" sz="2800" b="1" dirty="0">
                <a:solidFill>
                  <a:schemeClr val="tx1"/>
                </a:solidFill>
                <a:latin typeface="Arial" panose="020B0604020202020204" pitchFamily="34" charset="0"/>
              </a:rPr>
              <a:t>段进行复述。</a:t>
            </a:r>
            <a:r>
              <a:rPr lang="en-US" altLang="zh-CN" sz="2800" b="1" dirty="0">
                <a:solidFill>
                  <a:srgbClr val="0000FF"/>
                </a:solidFill>
                <a:latin typeface="Arial" panose="020B0604020202020204" pitchFamily="34" charset="0"/>
              </a:rPr>
              <a:t>  </a:t>
            </a:r>
            <a:endParaRPr lang="en-US" altLang="zh-CN" sz="2800" b="1" dirty="0">
              <a:solidFill>
                <a:srgbClr val="0000FF"/>
              </a:solidFill>
              <a:latin typeface="Arial" panose="020B0604020202020204" pitchFamily="34" charset="0"/>
            </a:endParaRPr>
          </a:p>
        </p:txBody>
      </p:sp>
      <p:pic>
        <p:nvPicPr>
          <p:cNvPr id="2" name="图片 1"/>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21920" y="46990"/>
            <a:ext cx="720090" cy="72009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9" grpId="1"/>
      <p:bldP spid="10" grpId="0"/>
      <p:bldP spid="10" grpId="1"/>
      <p:bldP spid="14" grpId="0"/>
      <p:bldP spid="14" grpId="1"/>
      <p:bldP spid="11" grpId="0"/>
      <p:bldP spid="11" grpId="1"/>
      <p:bldP spid="12" grpId="0"/>
      <p:bldP spid="12" grpId="1"/>
      <p:bldP spid="13" grpId="0"/>
      <p:bldP spid="1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ext Box 9"/>
          <p:cNvSpPr txBox="1">
            <a:spLocks noChangeArrowheads="1"/>
          </p:cNvSpPr>
          <p:nvPr/>
        </p:nvSpPr>
        <p:spPr bwMode="auto">
          <a:xfrm>
            <a:off x="263525" y="260350"/>
            <a:ext cx="11642090" cy="5406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20000"/>
              </a:lnSpc>
              <a:spcBef>
                <a:spcPts val="0"/>
              </a:spcBef>
              <a:buFont typeface="Arial" panose="020B0604020202020204" pitchFamily="34" charset="0"/>
              <a:buChar char="•"/>
            </a:pPr>
            <a:r>
              <a:rPr lang="en-US" altLang="zh-CN" b="1" dirty="0">
                <a:solidFill>
                  <a:srgbClr val="0000FF"/>
                </a:solidFill>
              </a:rPr>
              <a:t>n-like (adj): </a:t>
            </a:r>
            <a:r>
              <a:rPr lang="zh-CN" altLang="en-US" b="1" dirty="0">
                <a:solidFill>
                  <a:srgbClr val="0000FF"/>
                </a:solidFill>
              </a:rPr>
              <a:t>像</a:t>
            </a:r>
            <a:r>
              <a:rPr lang="en-US" altLang="zh-CN" b="1" dirty="0">
                <a:solidFill>
                  <a:srgbClr val="0000FF"/>
                </a:solidFill>
              </a:rPr>
              <a:t>...</a:t>
            </a:r>
            <a:r>
              <a:rPr lang="zh-CN" altLang="en-US" b="1" dirty="0">
                <a:solidFill>
                  <a:srgbClr val="0000FF"/>
                </a:solidFill>
              </a:rPr>
              <a:t>一样的；形似</a:t>
            </a:r>
            <a:r>
              <a:rPr lang="en-US" altLang="zh-CN" b="1" dirty="0">
                <a:solidFill>
                  <a:srgbClr val="0000FF"/>
                </a:solidFill>
              </a:rPr>
              <a:t>...</a:t>
            </a:r>
            <a:r>
              <a:rPr lang="zh-CN" altLang="en-US" b="1" dirty="0">
                <a:solidFill>
                  <a:srgbClr val="0000FF"/>
                </a:solidFill>
              </a:rPr>
              <a:t>的；类似于</a:t>
            </a:r>
            <a:r>
              <a:rPr lang="en-US" altLang="zh-CN" b="1" dirty="0">
                <a:solidFill>
                  <a:srgbClr val="0000FF"/>
                </a:solidFill>
              </a:rPr>
              <a:t>...</a:t>
            </a:r>
            <a:r>
              <a:rPr lang="zh-CN" altLang="en-US" b="1" dirty="0">
                <a:solidFill>
                  <a:srgbClr val="0000FF"/>
                </a:solidFill>
              </a:rPr>
              <a:t>的</a:t>
            </a:r>
            <a:endParaRPr lang="zh-CN" altLang="en-US" b="1" dirty="0">
              <a:solidFill>
                <a:srgbClr val="0000FF"/>
              </a:solidFill>
            </a:endParaRPr>
          </a:p>
          <a:p>
            <a:pPr eaLnBrk="1" hangingPunct="1">
              <a:lnSpc>
                <a:spcPct val="120000"/>
              </a:lnSpc>
              <a:spcBef>
                <a:spcPts val="0"/>
              </a:spcBef>
            </a:pPr>
            <a:r>
              <a:rPr lang="zh-CN" altLang="en-US" b="1" dirty="0">
                <a:solidFill>
                  <a:srgbClr val="FF0000"/>
                </a:solidFill>
              </a:rPr>
              <a:t>例：</a:t>
            </a:r>
            <a:r>
              <a:rPr lang="en-US" altLang="zh-CN" b="1" dirty="0">
                <a:solidFill>
                  <a:srgbClr val="FF0000"/>
                </a:solidFill>
              </a:rPr>
              <a:t>a bird-like building </a:t>
            </a:r>
            <a:endParaRPr lang="en-US" altLang="zh-CN" b="1" dirty="0">
              <a:solidFill>
                <a:srgbClr val="FF0000"/>
              </a:solidFill>
            </a:endParaRPr>
          </a:p>
          <a:p>
            <a:pPr eaLnBrk="1" hangingPunct="1">
              <a:lnSpc>
                <a:spcPct val="120000"/>
              </a:lnSpc>
              <a:spcBef>
                <a:spcPts val="0"/>
              </a:spcBef>
            </a:pPr>
            <a:r>
              <a:rPr lang="en-US" altLang="zh-CN" b="1" dirty="0">
                <a:solidFill>
                  <a:schemeClr val="tx1"/>
                </a:solidFill>
              </a:rPr>
              <a:t>       </a:t>
            </a:r>
            <a:r>
              <a:rPr lang="zh-CN" altLang="en-US" b="1" dirty="0">
                <a:solidFill>
                  <a:schemeClr val="tx1"/>
                </a:solidFill>
              </a:rPr>
              <a:t>一座像鸟一样的建筑物</a:t>
            </a:r>
            <a:endParaRPr lang="zh-CN" altLang="en-US" b="1" dirty="0">
              <a:solidFill>
                <a:schemeClr val="tx1"/>
              </a:solidFill>
            </a:endParaRPr>
          </a:p>
          <a:p>
            <a:pPr eaLnBrk="1" hangingPunct="1">
              <a:lnSpc>
                <a:spcPct val="120000"/>
              </a:lnSpc>
              <a:spcBef>
                <a:spcPts val="0"/>
              </a:spcBef>
            </a:pPr>
            <a:r>
              <a:rPr lang="en-US" altLang="zh-CN" b="1" dirty="0">
                <a:solidFill>
                  <a:srgbClr val="FF0000"/>
                </a:solidFill>
              </a:rPr>
              <a:t>       human-like</a:t>
            </a:r>
            <a:endParaRPr lang="en-US" altLang="zh-CN" b="1" dirty="0">
              <a:solidFill>
                <a:srgbClr val="FF0000"/>
              </a:solidFill>
            </a:endParaRPr>
          </a:p>
          <a:p>
            <a:pPr eaLnBrk="1" hangingPunct="1">
              <a:lnSpc>
                <a:spcPct val="120000"/>
              </a:lnSpc>
              <a:spcBef>
                <a:spcPts val="0"/>
              </a:spcBef>
            </a:pPr>
            <a:r>
              <a:rPr lang="en-US" altLang="zh-CN" b="1" dirty="0">
                <a:solidFill>
                  <a:schemeClr val="tx1"/>
                </a:solidFill>
              </a:rPr>
              <a:t>       </a:t>
            </a:r>
            <a:r>
              <a:rPr lang="zh-CN" altLang="en-US" b="1" dirty="0">
                <a:solidFill>
                  <a:schemeClr val="tx1"/>
                </a:solidFill>
              </a:rPr>
              <a:t>真人一样的</a:t>
            </a:r>
            <a:endParaRPr lang="zh-CN" altLang="en-US" b="1" dirty="0">
              <a:solidFill>
                <a:schemeClr val="tx1"/>
              </a:solidFill>
            </a:endParaRPr>
          </a:p>
          <a:p>
            <a:pPr eaLnBrk="1" hangingPunct="1">
              <a:lnSpc>
                <a:spcPct val="120000"/>
              </a:lnSpc>
              <a:spcBef>
                <a:spcPts val="0"/>
              </a:spcBef>
            </a:pPr>
            <a:r>
              <a:rPr lang="en-US" altLang="zh-CN" b="1" dirty="0">
                <a:solidFill>
                  <a:srgbClr val="FF0000"/>
                </a:solidFill>
              </a:rPr>
              <a:t>        a cabbage-like vegetable</a:t>
            </a:r>
            <a:endParaRPr lang="en-US" altLang="zh-CN" b="1" dirty="0">
              <a:solidFill>
                <a:srgbClr val="FF0000"/>
              </a:solidFill>
            </a:endParaRPr>
          </a:p>
          <a:p>
            <a:pPr eaLnBrk="1" hangingPunct="1">
              <a:lnSpc>
                <a:spcPct val="120000"/>
              </a:lnSpc>
              <a:spcBef>
                <a:spcPts val="0"/>
              </a:spcBef>
            </a:pPr>
            <a:r>
              <a:rPr lang="en-US" altLang="zh-CN" b="1" dirty="0">
                <a:solidFill>
                  <a:schemeClr val="tx1"/>
                </a:solidFill>
              </a:rPr>
              <a:t>        </a:t>
            </a:r>
            <a:r>
              <a:rPr lang="zh-CN" altLang="en-US" b="1" dirty="0">
                <a:solidFill>
                  <a:schemeClr val="tx1"/>
                </a:solidFill>
              </a:rPr>
              <a:t>一种形似卷心菜的蔬菜</a:t>
            </a:r>
            <a:endParaRPr lang="zh-CN" altLang="en-US" b="1" dirty="0">
              <a:solidFill>
                <a:schemeClr val="tx1"/>
              </a:solidFill>
            </a:endParaRPr>
          </a:p>
          <a:p>
            <a:pPr eaLnBrk="1" hangingPunct="1">
              <a:lnSpc>
                <a:spcPct val="120000"/>
              </a:lnSpc>
              <a:spcBef>
                <a:spcPts val="0"/>
              </a:spcBef>
            </a:pPr>
            <a:endParaRPr lang="zh-CN" altLang="en-US" b="1" dirty="0">
              <a:solidFill>
                <a:schemeClr val="tx1"/>
              </a:solidFill>
            </a:endParaRPr>
          </a:p>
          <a:p>
            <a:pPr marL="457200" indent="-457200" eaLnBrk="1" hangingPunct="1">
              <a:lnSpc>
                <a:spcPct val="120000"/>
              </a:lnSpc>
              <a:spcBef>
                <a:spcPts val="0"/>
              </a:spcBef>
              <a:buFont typeface="Arial" panose="020B0604020202020204" pitchFamily="34" charset="0"/>
              <a:buChar char="•"/>
            </a:pPr>
            <a:r>
              <a:rPr lang="zh-CN" altLang="en-US" b="1" dirty="0">
                <a:solidFill>
                  <a:srgbClr val="0000FF"/>
                </a:solidFill>
                <a:sym typeface="+mn-ea"/>
              </a:rPr>
              <a:t>at some point</a:t>
            </a:r>
            <a:r>
              <a:rPr lang="en-US" altLang="zh-CN" b="1" dirty="0">
                <a:solidFill>
                  <a:srgbClr val="0000FF"/>
                </a:solidFill>
                <a:sym typeface="+mn-ea"/>
              </a:rPr>
              <a:t> </a:t>
            </a:r>
            <a:r>
              <a:rPr lang="zh-CN" altLang="en-US" b="1" dirty="0">
                <a:solidFill>
                  <a:srgbClr val="0000FF"/>
                </a:solidFill>
                <a:sym typeface="+mn-ea"/>
              </a:rPr>
              <a:t>在某个时间点</a:t>
            </a:r>
            <a:endParaRPr lang="zh-CN" altLang="en-US" b="1" dirty="0">
              <a:solidFill>
                <a:srgbClr val="0000FF"/>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102870" y="-95885"/>
            <a:ext cx="12001500" cy="474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lnSpc>
                <a:spcPct val="120000"/>
              </a:lnSpc>
            </a:pPr>
            <a:r>
              <a:rPr lang="en-US" altLang="zh-CN" sz="2800" b="1" dirty="0">
                <a:solidFill>
                  <a:srgbClr val="00B050"/>
                </a:solidFill>
                <a:latin typeface="Times New Roman" panose="02020603050405020304" pitchFamily="18" charset="0"/>
                <a:sym typeface="+mn-ea"/>
              </a:rPr>
              <a:t>Do You Think You Will Have Your Own Robot?</a:t>
            </a:r>
            <a:endParaRPr lang="en-US" altLang="zh-CN" sz="2800" b="1" dirty="0">
              <a:solidFill>
                <a:srgbClr val="00B050"/>
              </a:solidFill>
              <a:latin typeface="Times New Roman" panose="02020603050405020304" pitchFamily="18" charset="0"/>
              <a:sym typeface="+mn-ea"/>
            </a:endParaRPr>
          </a:p>
          <a:p>
            <a:pPr>
              <a:lnSpc>
                <a:spcPct val="120000"/>
              </a:lnSpc>
            </a:pPr>
            <a:r>
              <a:rPr lang="en-US" altLang="zh-CN" sz="2800" b="1" dirty="0">
                <a:solidFill>
                  <a:srgbClr val="CC00FF"/>
                </a:solidFill>
                <a:latin typeface="Times New Roman" panose="02020603050405020304" pitchFamily="18" charset="0"/>
                <a:sym typeface="+mn-ea"/>
              </a:rPr>
              <a:t>para 3</a:t>
            </a:r>
            <a:r>
              <a:rPr lang="en-US" altLang="zh-CN" sz="2800" b="1" dirty="0">
                <a:solidFill>
                  <a:schemeClr val="tx1"/>
                </a:solidFill>
                <a:latin typeface="Times New Roman" panose="02020603050405020304" pitchFamily="18" charset="0"/>
                <a:sym typeface="+mn-ea"/>
              </a:rPr>
              <a:t>: Scientists ar</a:t>
            </a:r>
            <a:r>
              <a:rPr lang="en-US" altLang="zh-CN" sz="2800" b="1" dirty="0">
                <a:solidFill>
                  <a:schemeClr val="tx1"/>
                </a:solidFill>
                <a:latin typeface="Times New Roman" panose="02020603050405020304" pitchFamily="18" charset="0"/>
                <a:sym typeface="+mn-ea"/>
              </a:rPr>
              <a:t>e now trying to make robots look like humans and do the same things as we do</a:t>
            </a:r>
            <a:r>
              <a:rPr lang="en-US" altLang="zh-CN" sz="2800" b="1" dirty="0">
                <a:solidFill>
                  <a:schemeClr val="tx1"/>
                </a:solidFill>
                <a:latin typeface="Times New Roman" panose="02020603050405020304" pitchFamily="18" charset="0"/>
                <a:sym typeface="+mn-ea"/>
              </a:rPr>
              <a:t>. Some robots in Japan can walk and dance. They are fun to watch. However, some scientists believe that although we can make robots </a:t>
            </a:r>
            <a:r>
              <a:rPr lang="en-US" altLang="zh-CN" sz="2800" b="1" dirty="0">
                <a:solidFill>
                  <a:schemeClr val="tx1"/>
                </a:solidFill>
                <a:latin typeface="Times New Roman" panose="02020603050405020304" pitchFamily="18" charset="0"/>
                <a:sym typeface="+mn-ea"/>
              </a:rPr>
              <a:t>move like people, it will be difficult to make them really think like a human. For example, scientist James White thinks that robots will never be able to wake up and konw where they are. But many scientists disagree with Mr. White. They think that robots will even be able to talk like humans in 25 to 50 years.</a:t>
            </a:r>
            <a:endParaRPr lang="en-US" altLang="zh-CN" sz="2800" b="1" dirty="0">
              <a:solidFill>
                <a:schemeClr val="tx1"/>
              </a:solidFill>
              <a:latin typeface="Times New Roman" panose="02020603050405020304" pitchFamily="18" charset="0"/>
              <a:sym typeface="+mn-ea"/>
            </a:endParaRPr>
          </a:p>
        </p:txBody>
      </p:sp>
      <p:sp>
        <p:nvSpPr>
          <p:cNvPr id="2" name="Text Box 5"/>
          <p:cNvSpPr txBox="1">
            <a:spLocks noChangeArrowheads="1"/>
          </p:cNvSpPr>
          <p:nvPr>
            <p:custDataLst>
              <p:tags r:id="rId2"/>
            </p:custDataLst>
          </p:nvPr>
        </p:nvSpPr>
        <p:spPr bwMode="auto">
          <a:xfrm>
            <a:off x="1039093" y="4438330"/>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today?</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in movies? </a:t>
            </a:r>
            <a:endParaRPr lang="en-US" altLang="zh-CN" b="1" dirty="0"/>
          </a:p>
        </p:txBody>
      </p:sp>
      <p:cxnSp>
        <p:nvCxnSpPr>
          <p:cNvPr id="12" name="直接连接符 11"/>
          <p:cNvCxnSpPr>
            <a:cxnSpLocks noChangeShapeType="1"/>
          </p:cNvCxnSpPr>
          <p:nvPr>
            <p:custDataLst>
              <p:tags r:id="rId3"/>
            </p:custDataLst>
          </p:nvPr>
        </p:nvCxnSpPr>
        <p:spPr bwMode="auto">
          <a:xfrm>
            <a:off x="2346697" y="4865392"/>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custDataLst>
              <p:tags r:id="rId4"/>
            </p:custDataLst>
          </p:nvPr>
        </p:nvCxnSpPr>
        <p:spPr bwMode="auto">
          <a:xfrm flipV="1">
            <a:off x="2346696" y="4934084"/>
            <a:ext cx="941810" cy="1233738"/>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5"/>
            </p:custDataLst>
          </p:nvPr>
        </p:nvCxnSpPr>
        <p:spPr bwMode="auto">
          <a:xfrm>
            <a:off x="2385008" y="5534807"/>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pic>
        <p:nvPicPr>
          <p:cNvPr id="3" name="图片 2"/>
          <p:cNvPicPr>
            <a:picLocks noChangeAspect="1"/>
          </p:cNvPicPr>
          <p:nvPr>
            <p:custDataLst>
              <p:tags r:id="rId6"/>
            </p:custDataLst>
          </p:nvPr>
        </p:nvPicPr>
        <p:blipFill>
          <a:blip r:embed="rId7"/>
          <a:stretch>
            <a:fillRect/>
          </a:stretch>
        </p:blipFill>
        <p:spPr>
          <a:xfrm>
            <a:off x="10560685" y="4856480"/>
            <a:ext cx="1526540" cy="20015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43815" y="621665"/>
            <a:ext cx="12036425" cy="4123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p>
            <a:pPr>
              <a:lnSpc>
                <a:spcPct val="120000"/>
              </a:lnSpc>
            </a:pPr>
            <a:r>
              <a:rPr lang="en-US" altLang="zh-CN" sz="2800" b="1" dirty="0">
                <a:solidFill>
                  <a:srgbClr val="CC00FF"/>
                </a:solidFill>
                <a:latin typeface="Times New Roman" panose="02020603050405020304" pitchFamily="18" charset="0"/>
                <a:sym typeface="+mn-ea"/>
              </a:rPr>
              <a:t>para 4</a:t>
            </a:r>
            <a:r>
              <a:rPr lang="en-US" altLang="zh-CN" sz="2800" b="1" dirty="0">
                <a:solidFill>
                  <a:schemeClr val="tx1"/>
                </a:solidFill>
                <a:latin typeface="Times New Roman" panose="02020603050405020304" pitchFamily="18" charset="0"/>
                <a:sym typeface="+mn-ea"/>
              </a:rPr>
              <a:t>: Some scientists believe that there will be more robots in the future. However, they agree it may take hundreds of years. These new robots will have many different shapes. Some will look like humans, and others might look like animals. In India, scientists made robots that </a:t>
            </a:r>
            <a:r>
              <a:rPr lang="en-US" altLang="zh-CN" sz="2800" b="1" dirty="0">
                <a:solidFill>
                  <a:schemeClr val="tx1"/>
                </a:solidFill>
                <a:latin typeface="Times New Roman" panose="02020603050405020304" pitchFamily="18" charset="0"/>
                <a:sym typeface="+mn-ea"/>
              </a:rPr>
              <a:t>look like snakes. If buildings fall down with people inside, these snake robots can help look for people under the buildings. This was not possible 20 years ago, but computers and rockets also seemed impossible 100 years ago. We never know what will happen in the future.</a:t>
            </a:r>
            <a:endParaRPr lang="en-US" altLang="zh-CN" sz="2800" b="1" dirty="0">
              <a:solidFill>
                <a:schemeClr val="tx1"/>
              </a:solidFill>
              <a:latin typeface="Times New Roman" panose="02020603050405020304" pitchFamily="18" charset="0"/>
              <a:sym typeface="+mn-ea"/>
            </a:endParaRPr>
          </a:p>
        </p:txBody>
      </p:sp>
      <p:cxnSp>
        <p:nvCxnSpPr>
          <p:cNvPr id="12" name="直接连接符 11"/>
          <p:cNvCxnSpPr>
            <a:cxnSpLocks noChangeShapeType="1"/>
          </p:cNvCxnSpPr>
          <p:nvPr>
            <p:custDataLst>
              <p:tags r:id="rId2"/>
            </p:custDataLst>
          </p:nvPr>
        </p:nvCxnSpPr>
        <p:spPr bwMode="auto">
          <a:xfrm>
            <a:off x="2346697" y="4793637"/>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custDataLst>
              <p:tags r:id="rId3"/>
            </p:custDataLst>
          </p:nvPr>
        </p:nvCxnSpPr>
        <p:spPr bwMode="auto">
          <a:xfrm flipV="1">
            <a:off x="2346696" y="4862329"/>
            <a:ext cx="941810" cy="1233738"/>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4"/>
            </p:custDataLst>
          </p:nvPr>
        </p:nvCxnSpPr>
        <p:spPr bwMode="auto">
          <a:xfrm>
            <a:off x="2385008" y="5463052"/>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8" name="直接连接符 17"/>
          <p:cNvCxnSpPr>
            <a:cxnSpLocks noChangeShapeType="1"/>
          </p:cNvCxnSpPr>
          <p:nvPr>
            <p:custDataLst>
              <p:tags r:id="rId5"/>
            </p:custDataLst>
          </p:nvPr>
        </p:nvCxnSpPr>
        <p:spPr bwMode="auto">
          <a:xfrm flipV="1">
            <a:off x="2346695" y="5463052"/>
            <a:ext cx="980122" cy="116462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
        <p:nvSpPr>
          <p:cNvPr id="25605" name="Text Box 5"/>
          <p:cNvSpPr txBox="1">
            <a:spLocks noChangeArrowheads="1"/>
          </p:cNvSpPr>
          <p:nvPr/>
        </p:nvSpPr>
        <p:spPr bwMode="auto">
          <a:xfrm>
            <a:off x="1270635" y="-161290"/>
            <a:ext cx="9152890" cy="112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800" b="1" dirty="0" smtClean="0">
                <a:solidFill>
                  <a:srgbClr val="FF0000"/>
                </a:solidFill>
                <a:latin typeface="Arial" panose="020B0604020202020204" pitchFamily="34" charset="0"/>
              </a:rPr>
              <a:t>What’s the question para 4 discusses?</a:t>
            </a:r>
            <a:endParaRPr lang="en-US" altLang="zh-CN" sz="2800" b="1" dirty="0" smtClean="0">
              <a:solidFill>
                <a:srgbClr val="FF0000"/>
              </a:solidFill>
              <a:latin typeface="Arial" panose="020B0604020202020204" pitchFamily="34" charset="0"/>
            </a:endParaRPr>
          </a:p>
          <a:p>
            <a:pPr eaLnBrk="1" hangingPunct="1">
              <a:lnSpc>
                <a:spcPct val="120000"/>
              </a:lnSpc>
              <a:spcBef>
                <a:spcPts val="0"/>
              </a:spcBef>
            </a:pPr>
            <a:r>
              <a:rPr lang="en-US" altLang="zh-CN" sz="2800" b="1" dirty="0" smtClean="0">
                <a:solidFill>
                  <a:srgbClr val="FF0000"/>
                </a:solidFill>
                <a:latin typeface="Arial" panose="020B0604020202020204" pitchFamily="34" charset="0"/>
              </a:rPr>
              <a:t>Read </a:t>
            </a:r>
            <a:r>
              <a:rPr lang="en-US" altLang="zh-CN" sz="2800" b="1" dirty="0">
                <a:solidFill>
                  <a:srgbClr val="FF0000"/>
                </a:solidFill>
                <a:latin typeface="Arial" panose="020B0604020202020204" pitchFamily="34" charset="0"/>
              </a:rPr>
              <a:t>and </a:t>
            </a:r>
            <a:r>
              <a:rPr lang="en-US" altLang="zh-CN" sz="2800" b="1" u="sng" dirty="0">
                <a:solidFill>
                  <a:srgbClr val="FF0000"/>
                </a:solidFill>
                <a:latin typeface="Arial" panose="020B0604020202020204" pitchFamily="34" charset="0"/>
              </a:rPr>
              <a:t>underline</a:t>
            </a:r>
            <a:r>
              <a:rPr lang="en-US" altLang="zh-CN" sz="2800" b="1" dirty="0">
                <a:solidFill>
                  <a:srgbClr val="FF0000"/>
                </a:solidFill>
                <a:latin typeface="Arial" panose="020B0604020202020204" pitchFamily="34" charset="0"/>
              </a:rPr>
              <a:t> the useful expressions. </a:t>
            </a:r>
            <a:endParaRPr lang="en-US" altLang="zh-CN" sz="2800" b="1" dirty="0" smtClean="0">
              <a:solidFill>
                <a:srgbClr val="FF0000"/>
              </a:solidFill>
              <a:latin typeface="Arial" panose="020B0604020202020204" pitchFamily="34" charset="0"/>
            </a:endParaRPr>
          </a:p>
        </p:txBody>
      </p:sp>
      <p:sp>
        <p:nvSpPr>
          <p:cNvPr id="25602" name="Text Box 5"/>
          <p:cNvSpPr txBox="1">
            <a:spLocks noChangeArrowheads="1"/>
          </p:cNvSpPr>
          <p:nvPr>
            <p:custDataLst>
              <p:tags r:id="rId6"/>
            </p:custDataLst>
          </p:nvPr>
        </p:nvSpPr>
        <p:spPr bwMode="auto">
          <a:xfrm>
            <a:off x="1039093" y="4438330"/>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a:t>
            </a:r>
            <a:r>
              <a:rPr lang="en-US" altLang="zh-CN" b="1" u="sng" dirty="0"/>
              <a:t>today</a:t>
            </a:r>
            <a:r>
              <a:rPr lang="en-US" altLang="zh-CN" b="1" dirty="0"/>
              <a:t>?</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a:t>
            </a:r>
            <a:r>
              <a:rPr lang="en-US" altLang="zh-CN" b="1" u="sng" dirty="0"/>
              <a:t>in movies</a:t>
            </a:r>
            <a:r>
              <a:rPr lang="en-US" altLang="zh-CN" b="1" dirty="0"/>
              <a:t>? </a:t>
            </a:r>
            <a:endParaRPr lang="en-US" altLang="zh-CN" b="1" dirty="0"/>
          </a:p>
        </p:txBody>
      </p:sp>
      <p:cxnSp>
        <p:nvCxnSpPr>
          <p:cNvPr id="2" name="直接连接符 1"/>
          <p:cNvCxnSpPr>
            <a:cxnSpLocks noChangeShapeType="1"/>
          </p:cNvCxnSpPr>
          <p:nvPr>
            <p:custDataLst>
              <p:tags r:id="rId7"/>
            </p:custDataLst>
          </p:nvPr>
        </p:nvCxnSpPr>
        <p:spPr bwMode="auto">
          <a:xfrm>
            <a:off x="5591547" y="1196362"/>
            <a:ext cx="5761355" cy="635"/>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3" name="直接连接符 2"/>
          <p:cNvCxnSpPr>
            <a:cxnSpLocks noChangeShapeType="1"/>
          </p:cNvCxnSpPr>
          <p:nvPr>
            <p:custDataLst>
              <p:tags r:id="rId8"/>
            </p:custDataLst>
          </p:nvPr>
        </p:nvCxnSpPr>
        <p:spPr bwMode="auto">
          <a:xfrm>
            <a:off x="119117" y="2204742"/>
            <a:ext cx="11305540" cy="0"/>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4" name="直接连接符 3"/>
          <p:cNvCxnSpPr>
            <a:cxnSpLocks noChangeShapeType="1"/>
          </p:cNvCxnSpPr>
          <p:nvPr>
            <p:custDataLst>
              <p:tags r:id="rId9"/>
            </p:custDataLst>
          </p:nvPr>
        </p:nvCxnSpPr>
        <p:spPr bwMode="auto">
          <a:xfrm>
            <a:off x="119117" y="2708932"/>
            <a:ext cx="2664460" cy="0"/>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5605">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192405" y="476885"/>
            <a:ext cx="11588750" cy="422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nSpc>
                <a:spcPct val="120000"/>
              </a:lnSpc>
            </a:pPr>
            <a:r>
              <a:rPr lang="en-US" altLang="zh-CN" sz="2800" b="1" dirty="0">
                <a:solidFill>
                  <a:srgbClr val="CC00FF"/>
                </a:solidFill>
                <a:latin typeface="Times New Roman" panose="02020603050405020304" pitchFamily="18" charset="0"/>
                <a:sym typeface="+mn-ea"/>
              </a:rPr>
              <a:t>para 4</a:t>
            </a:r>
            <a:r>
              <a:rPr lang="en-US" altLang="zh-CN" sz="2800" b="1" dirty="0">
                <a:solidFill>
                  <a:schemeClr val="tx1"/>
                </a:solidFill>
                <a:latin typeface="Times New Roman" panose="02020603050405020304" pitchFamily="18" charset="0"/>
                <a:sym typeface="+mn-ea"/>
              </a:rPr>
              <a:t>: Some scientists believe that there will be more robots in the future. However, </a:t>
            </a:r>
            <a:r>
              <a:rPr lang="en-US" altLang="zh-CN" sz="2800" b="1" u="sng" dirty="0">
                <a:solidFill>
                  <a:schemeClr val="tx1"/>
                </a:solidFill>
                <a:latin typeface="Times New Roman" panose="02020603050405020304" pitchFamily="18" charset="0"/>
                <a:sym typeface="+mn-ea"/>
              </a:rPr>
              <a:t>they agree it may take hundreds of years</a:t>
            </a:r>
            <a:r>
              <a:rPr lang="en-US" altLang="zh-CN" sz="2800" b="1" dirty="0">
                <a:solidFill>
                  <a:schemeClr val="tx1"/>
                </a:solidFill>
                <a:latin typeface="Times New Roman" panose="02020603050405020304" pitchFamily="18" charset="0"/>
                <a:sym typeface="+mn-ea"/>
              </a:rPr>
              <a:t>. These new robots will have many different shapes</a:t>
            </a:r>
            <a:r>
              <a:rPr lang="en-US" altLang="zh-CN" sz="2000" b="1" dirty="0">
                <a:solidFill>
                  <a:schemeClr val="tx1"/>
                </a:solidFill>
                <a:latin typeface="Times New Roman" panose="02020603050405020304" pitchFamily="18" charset="0"/>
                <a:sym typeface="+mn-ea"/>
              </a:rPr>
              <a:t>(n.</a:t>
            </a:r>
            <a:r>
              <a:rPr lang="zh-CN" altLang="en-US" sz="2000" b="1" dirty="0">
                <a:solidFill>
                  <a:schemeClr val="tx1"/>
                </a:solidFill>
                <a:latin typeface="Times New Roman" panose="02020603050405020304" pitchFamily="18" charset="0"/>
                <a:sym typeface="+mn-ea"/>
              </a:rPr>
              <a:t>形状</a:t>
            </a:r>
            <a:r>
              <a:rPr lang="en-US" altLang="zh-CN" sz="2000" b="1" dirty="0">
                <a:solidFill>
                  <a:schemeClr val="tx1"/>
                </a:solidFill>
                <a:latin typeface="Times New Roman" panose="02020603050405020304" pitchFamily="18" charset="0"/>
                <a:sym typeface="+mn-ea"/>
              </a:rPr>
              <a:t>)</a:t>
            </a:r>
            <a:r>
              <a:rPr lang="en-US" altLang="zh-CN" sz="2800" b="1" dirty="0">
                <a:solidFill>
                  <a:schemeClr val="tx1"/>
                </a:solidFill>
                <a:latin typeface="Times New Roman" panose="02020603050405020304" pitchFamily="18" charset="0"/>
                <a:sym typeface="+mn-ea"/>
              </a:rPr>
              <a:t>. Some will look like humans, and others might look like animals. In India, scientists made robots that look like snakes. If </a:t>
            </a:r>
            <a:r>
              <a:rPr lang="en-US" altLang="zh-CN" sz="2800" b="1" u="sng" dirty="0">
                <a:solidFill>
                  <a:schemeClr val="tx1"/>
                </a:solidFill>
                <a:latin typeface="Times New Roman" panose="02020603050405020304" pitchFamily="18" charset="0"/>
                <a:sym typeface="+mn-ea"/>
              </a:rPr>
              <a:t>buildings fall down</a:t>
            </a:r>
            <a:r>
              <a:rPr lang="en-US" altLang="zh-CN" sz="2000" b="1" dirty="0">
                <a:latin typeface="Times New Roman" panose="02020603050405020304" pitchFamily="18" charset="0"/>
                <a:sym typeface="+mn-ea"/>
              </a:rPr>
              <a:t>(</a:t>
            </a:r>
            <a:r>
              <a:rPr lang="zh-CN" sz="2000" b="1" dirty="0">
                <a:latin typeface="Times New Roman" panose="02020603050405020304" pitchFamily="18" charset="0"/>
                <a:sym typeface="+mn-ea"/>
              </a:rPr>
              <a:t>倒塌</a:t>
            </a:r>
            <a:r>
              <a:rPr lang="en-US" altLang="zh-CN" sz="2000" b="1" dirty="0">
                <a:latin typeface="Times New Roman" panose="02020603050405020304" pitchFamily="18" charset="0"/>
                <a:sym typeface="+mn-ea"/>
              </a:rPr>
              <a:t>)</a:t>
            </a:r>
            <a:r>
              <a:rPr lang="en-US" altLang="zh-CN" sz="2800" b="1" u="sng" dirty="0">
                <a:solidFill>
                  <a:schemeClr val="tx1"/>
                </a:solidFill>
                <a:latin typeface="Times New Roman" panose="02020603050405020304" pitchFamily="18" charset="0"/>
                <a:sym typeface="+mn-ea"/>
              </a:rPr>
              <a:t> with people inside</a:t>
            </a:r>
            <a:r>
              <a:rPr lang="en-US" altLang="zh-CN" sz="2800" b="1" dirty="0">
                <a:solidFill>
                  <a:schemeClr val="tx1"/>
                </a:solidFill>
                <a:latin typeface="Times New Roman" panose="02020603050405020304" pitchFamily="18" charset="0"/>
                <a:sym typeface="+mn-ea"/>
              </a:rPr>
              <a:t>, these snake robots can </a:t>
            </a:r>
            <a:r>
              <a:rPr lang="en-US" altLang="zh-CN" sz="2800" b="1" u="sng" dirty="0">
                <a:solidFill>
                  <a:schemeClr val="tx1"/>
                </a:solidFill>
                <a:latin typeface="Times New Roman" panose="02020603050405020304" pitchFamily="18" charset="0"/>
                <a:sym typeface="+mn-ea"/>
              </a:rPr>
              <a:t>help look for</a:t>
            </a:r>
            <a:r>
              <a:rPr lang="en-US" altLang="zh-CN" sz="2800" b="1" dirty="0">
                <a:solidFill>
                  <a:schemeClr val="tx1"/>
                </a:solidFill>
                <a:latin typeface="Times New Roman" panose="02020603050405020304" pitchFamily="18" charset="0"/>
                <a:sym typeface="+mn-ea"/>
              </a:rPr>
              <a:t> people under the buildings. This was not possible</a:t>
            </a:r>
            <a:r>
              <a:rPr lang="en-US" altLang="zh-CN" sz="2000" b="1" dirty="0">
                <a:solidFill>
                  <a:schemeClr val="tx1"/>
                </a:solidFill>
                <a:latin typeface="Times New Roman" panose="02020603050405020304" pitchFamily="18" charset="0"/>
                <a:sym typeface="+mn-ea"/>
              </a:rPr>
              <a:t>(adj.</a:t>
            </a:r>
            <a:r>
              <a:rPr lang="zh-CN" altLang="en-US" sz="2000" b="1" dirty="0">
                <a:solidFill>
                  <a:schemeClr val="tx1"/>
                </a:solidFill>
                <a:latin typeface="Times New Roman" panose="02020603050405020304" pitchFamily="18" charset="0"/>
                <a:sym typeface="+mn-ea"/>
              </a:rPr>
              <a:t>可能的</a:t>
            </a:r>
            <a:r>
              <a:rPr lang="en-US" altLang="zh-CN" sz="2000" b="1" dirty="0">
                <a:solidFill>
                  <a:schemeClr val="tx1"/>
                </a:solidFill>
                <a:latin typeface="Times New Roman" panose="02020603050405020304" pitchFamily="18" charset="0"/>
                <a:sym typeface="+mn-ea"/>
              </a:rPr>
              <a:t>)</a:t>
            </a:r>
            <a:r>
              <a:rPr lang="en-US" altLang="zh-CN" sz="2800" b="1" dirty="0">
                <a:solidFill>
                  <a:schemeClr val="tx1"/>
                </a:solidFill>
                <a:latin typeface="Times New Roman" panose="02020603050405020304" pitchFamily="18" charset="0"/>
                <a:sym typeface="+mn-ea"/>
              </a:rPr>
              <a:t> 20 years ago, but computers and rockets also </a:t>
            </a:r>
            <a:r>
              <a:rPr lang="en-US" altLang="zh-CN" sz="2800" b="1" u="sng" dirty="0">
                <a:solidFill>
                  <a:schemeClr val="tx1"/>
                </a:solidFill>
                <a:latin typeface="Times New Roman" panose="02020603050405020304" pitchFamily="18" charset="0"/>
                <a:sym typeface="+mn-ea"/>
              </a:rPr>
              <a:t>seemed impossible</a:t>
            </a:r>
            <a:r>
              <a:rPr lang="en-US" altLang="zh-CN" sz="2800" b="1" dirty="0">
                <a:solidFill>
                  <a:schemeClr val="tx1"/>
                </a:solidFill>
                <a:latin typeface="Times New Roman" panose="02020603050405020304" pitchFamily="18" charset="0"/>
                <a:sym typeface="+mn-ea"/>
              </a:rPr>
              <a:t> </a:t>
            </a:r>
            <a:r>
              <a:rPr lang="en-US" altLang="zh-CN" sz="2800" b="1" u="sng" dirty="0">
                <a:solidFill>
                  <a:schemeClr val="tx1"/>
                </a:solidFill>
                <a:latin typeface="Times New Roman" panose="02020603050405020304" pitchFamily="18" charset="0"/>
                <a:sym typeface="+mn-ea"/>
              </a:rPr>
              <a:t>100 years ago</a:t>
            </a:r>
            <a:r>
              <a:rPr lang="en-US" altLang="zh-CN" sz="2800" b="1" dirty="0">
                <a:solidFill>
                  <a:schemeClr val="tx1"/>
                </a:solidFill>
                <a:latin typeface="Times New Roman" panose="02020603050405020304" pitchFamily="18" charset="0"/>
                <a:sym typeface="+mn-ea"/>
              </a:rPr>
              <a:t>. We never know </a:t>
            </a:r>
            <a:r>
              <a:rPr lang="en-US" altLang="zh-CN" sz="2800" b="1" u="sng" dirty="0">
                <a:solidFill>
                  <a:schemeClr val="tx1"/>
                </a:solidFill>
                <a:latin typeface="Times New Roman" panose="02020603050405020304" pitchFamily="18" charset="0"/>
                <a:sym typeface="+mn-ea"/>
              </a:rPr>
              <a:t>what will happen</a:t>
            </a:r>
            <a:r>
              <a:rPr lang="en-US" altLang="zh-CN" sz="2800" b="1" dirty="0">
                <a:solidFill>
                  <a:schemeClr val="tx1"/>
                </a:solidFill>
                <a:latin typeface="Times New Roman" panose="02020603050405020304" pitchFamily="18" charset="0"/>
                <a:sym typeface="+mn-ea"/>
              </a:rPr>
              <a:t> in the future.</a:t>
            </a:r>
            <a:endParaRPr lang="en-US" altLang="zh-CN" sz="2800" b="1" dirty="0">
              <a:solidFill>
                <a:schemeClr val="tx1"/>
              </a:solidFill>
              <a:latin typeface="Times New Roman" panose="02020603050405020304" pitchFamily="18" charset="0"/>
              <a:sym typeface="+mn-ea"/>
            </a:endParaRPr>
          </a:p>
        </p:txBody>
      </p:sp>
      <p:cxnSp>
        <p:nvCxnSpPr>
          <p:cNvPr id="12" name="直接连接符 11"/>
          <p:cNvCxnSpPr>
            <a:cxnSpLocks noChangeShapeType="1"/>
          </p:cNvCxnSpPr>
          <p:nvPr>
            <p:custDataLst>
              <p:tags r:id="rId2"/>
            </p:custDataLst>
          </p:nvPr>
        </p:nvCxnSpPr>
        <p:spPr bwMode="auto">
          <a:xfrm>
            <a:off x="2346697" y="4793637"/>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custDataLst>
              <p:tags r:id="rId3"/>
            </p:custDataLst>
          </p:nvPr>
        </p:nvCxnSpPr>
        <p:spPr bwMode="auto">
          <a:xfrm flipV="1">
            <a:off x="2346696" y="4862329"/>
            <a:ext cx="941810" cy="1233738"/>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4"/>
            </p:custDataLst>
          </p:nvPr>
        </p:nvCxnSpPr>
        <p:spPr bwMode="auto">
          <a:xfrm>
            <a:off x="2385008" y="5463052"/>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8" name="直接连接符 17"/>
          <p:cNvCxnSpPr>
            <a:cxnSpLocks noChangeShapeType="1"/>
          </p:cNvCxnSpPr>
          <p:nvPr>
            <p:custDataLst>
              <p:tags r:id="rId5"/>
            </p:custDataLst>
          </p:nvPr>
        </p:nvCxnSpPr>
        <p:spPr bwMode="auto">
          <a:xfrm flipV="1">
            <a:off x="2346695" y="5463052"/>
            <a:ext cx="980122" cy="116462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
        <p:nvSpPr>
          <p:cNvPr id="25602" name="Text Box 5"/>
          <p:cNvSpPr txBox="1">
            <a:spLocks noChangeArrowheads="1"/>
          </p:cNvSpPr>
          <p:nvPr>
            <p:custDataLst>
              <p:tags r:id="rId6"/>
            </p:custDataLst>
          </p:nvPr>
        </p:nvSpPr>
        <p:spPr bwMode="auto">
          <a:xfrm>
            <a:off x="1039093" y="4438330"/>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a:t>
            </a:r>
            <a:r>
              <a:rPr lang="en-US" altLang="zh-CN" b="1" u="sng" dirty="0"/>
              <a:t>today</a:t>
            </a:r>
            <a:r>
              <a:rPr lang="en-US" altLang="zh-CN" b="1" dirty="0"/>
              <a:t>?</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a:t>
            </a:r>
            <a:r>
              <a:rPr lang="en-US" altLang="zh-CN" b="1" u="sng" dirty="0"/>
              <a:t>in movies</a:t>
            </a:r>
            <a:r>
              <a:rPr lang="en-US" altLang="zh-CN" b="1" dirty="0"/>
              <a:t>? </a:t>
            </a:r>
            <a:endParaRPr lang="en-US" altLang="zh-CN" b="1" dirty="0"/>
          </a:p>
        </p:txBody>
      </p:sp>
      <p:sp>
        <p:nvSpPr>
          <p:cNvPr id="25605" name="Text Box 5"/>
          <p:cNvSpPr txBox="1">
            <a:spLocks noChangeArrowheads="1"/>
          </p:cNvSpPr>
          <p:nvPr>
            <p:custDataLst>
              <p:tags r:id="rId7"/>
            </p:custDataLst>
          </p:nvPr>
        </p:nvSpPr>
        <p:spPr bwMode="auto">
          <a:xfrm>
            <a:off x="4116705" y="11430"/>
            <a:ext cx="4030980"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latin typeface="Arial" panose="020B0604020202020204" pitchFamily="34" charset="0"/>
                <a:sym typeface="+mn-ea"/>
              </a:rPr>
              <a:t>Useful Expressions</a:t>
            </a:r>
            <a:r>
              <a:rPr lang="en-US" altLang="zh-CN" b="1" dirty="0">
                <a:solidFill>
                  <a:srgbClr val="FF0000"/>
                </a:solidFill>
                <a:latin typeface="Arial" panose="020B0604020202020204" pitchFamily="34" charset="0"/>
              </a:rPr>
              <a:t> </a:t>
            </a:r>
            <a:endParaRPr lang="en-US" altLang="zh-CN" b="1" dirty="0" smtClean="0">
              <a:solidFill>
                <a:srgbClr val="FF0000"/>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5"/>
          <p:cNvSpPr txBox="1">
            <a:spLocks noChangeArrowheads="1"/>
          </p:cNvSpPr>
          <p:nvPr/>
        </p:nvSpPr>
        <p:spPr bwMode="auto">
          <a:xfrm>
            <a:off x="119380" y="981075"/>
            <a:ext cx="11922125" cy="540639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a:t>
            </a:r>
            <a:r>
              <a:rPr lang="en-US" altLang="zh-CN" b="1" dirty="0" smtClean="0">
                <a:sym typeface="+mn-ea"/>
              </a:rPr>
              <a:t>What </a:t>
            </a:r>
            <a:r>
              <a:rPr lang="en-US" altLang="zh-CN" b="1" dirty="0">
                <a:sym typeface="+mn-ea"/>
              </a:rPr>
              <a:t>robots </a:t>
            </a:r>
            <a:r>
              <a:rPr lang="en-US" altLang="zh-CN" b="1" dirty="0">
                <a:solidFill>
                  <a:srgbClr val="00B050"/>
                </a:solidFill>
                <a:sym typeface="+mn-ea"/>
              </a:rPr>
              <a:t>are like</a:t>
            </a:r>
            <a:r>
              <a:rPr lang="en-US" altLang="zh-CN" b="1" dirty="0">
                <a:sym typeface="+mn-ea"/>
              </a:rPr>
              <a:t> </a:t>
            </a:r>
            <a:r>
              <a:rPr lang="en-US" altLang="zh-CN" b="1" dirty="0">
                <a:solidFill>
                  <a:srgbClr val="00B050"/>
                </a:solidFill>
                <a:sym typeface="+mn-ea"/>
              </a:rPr>
              <a:t>in movies</a:t>
            </a:r>
            <a:r>
              <a:rPr lang="en-US" altLang="zh-CN" b="1" dirty="0">
                <a:sym typeface="+mn-ea"/>
              </a:rPr>
              <a:t>. </a:t>
            </a:r>
            <a:endParaRPr lang="en-US" altLang="zh-CN" b="1" dirty="0">
              <a:sym typeface="+mn-ea"/>
            </a:endParaRPr>
          </a:p>
          <a:p>
            <a:pPr marL="1795780" indent="-1795780" eaLnBrk="1" hangingPunct="1">
              <a:lnSpc>
                <a:spcPct val="120000"/>
              </a:lnSpc>
              <a:spcBef>
                <a:spcPts val="0"/>
              </a:spcBef>
            </a:pPr>
            <a:r>
              <a:rPr lang="en-US" altLang="zh-CN" b="1" dirty="0">
                <a:solidFill>
                  <a:srgbClr val="FF0000"/>
                </a:solidFill>
                <a:sym typeface="+mn-ea"/>
              </a:rPr>
              <a:t>They are usually like human servants</a:t>
            </a:r>
            <a:r>
              <a:rPr lang="en-US" altLang="zh-CN" b="1" dirty="0">
                <a:solidFill>
                  <a:schemeClr val="tx1"/>
                </a:solidFill>
                <a:sym typeface="+mn-ea"/>
              </a:rPr>
              <a:t>.</a:t>
            </a:r>
            <a:endParaRPr lang="en-US" altLang="zh-CN" b="1" dirty="0">
              <a:solidFill>
                <a:srgbClr val="FF0000"/>
              </a:solidFill>
            </a:endParaRPr>
          </a:p>
          <a:p>
            <a:pPr marL="1795780" indent="-1795780" eaLnBrk="1" hangingPunct="1">
              <a:lnSpc>
                <a:spcPct val="120000"/>
              </a:lnSpc>
              <a:spcBef>
                <a:spcPts val="0"/>
              </a:spcBef>
            </a:pPr>
            <a:r>
              <a:rPr lang="en-US" altLang="zh-CN" b="1" dirty="0">
                <a:sym typeface="+mn-ea"/>
              </a:rPr>
              <a:t>Para</a:t>
            </a:r>
            <a:r>
              <a:rPr lang="en-US" altLang="zh-CN" b="1" dirty="0" smtClean="0">
                <a:sym typeface="+mn-ea"/>
              </a:rPr>
              <a:t>. 2   What </a:t>
            </a:r>
            <a:r>
              <a:rPr lang="en-US" altLang="zh-CN" b="1" dirty="0">
                <a:sym typeface="+mn-ea"/>
              </a:rPr>
              <a:t>robots can </a:t>
            </a:r>
            <a:r>
              <a:rPr lang="en-US" altLang="zh-CN" b="1" dirty="0">
                <a:solidFill>
                  <a:srgbClr val="00B050"/>
                </a:solidFill>
                <a:sym typeface="+mn-ea"/>
              </a:rPr>
              <a:t>do</a:t>
            </a:r>
            <a:r>
              <a:rPr lang="en-US" altLang="zh-CN" b="1" dirty="0">
                <a:sym typeface="+mn-ea"/>
              </a:rPr>
              <a:t> </a:t>
            </a:r>
            <a:r>
              <a:rPr lang="en-US" altLang="zh-CN" b="1" dirty="0">
                <a:solidFill>
                  <a:srgbClr val="00B050"/>
                </a:solidFill>
                <a:sym typeface="+mn-ea"/>
              </a:rPr>
              <a:t>today</a:t>
            </a:r>
            <a:r>
              <a:rPr lang="en-US" altLang="zh-CN" b="1" dirty="0">
                <a:sym typeface="+mn-ea"/>
              </a:rPr>
              <a:t>.</a:t>
            </a:r>
            <a:endParaRPr lang="en-US" altLang="zh-CN" b="1" dirty="0">
              <a:sym typeface="+mn-ea"/>
            </a:endParaRPr>
          </a:p>
          <a:p>
            <a:pPr marL="1795780" indent="-1795780" eaLnBrk="1" hangingPunct="1">
              <a:lnSpc>
                <a:spcPct val="120000"/>
              </a:lnSpc>
              <a:spcBef>
                <a:spcPts val="0"/>
              </a:spcBef>
            </a:pPr>
            <a:r>
              <a:rPr lang="en-US" altLang="zh-CN" b="1" dirty="0">
                <a:solidFill>
                  <a:srgbClr val="FF0000"/>
                </a:solidFill>
                <a:sym typeface="+mn-ea"/>
              </a:rPr>
              <a:t>They can work in factories, help to build cars and do simple jobs</a:t>
            </a:r>
            <a:r>
              <a:rPr lang="en-US" altLang="zh-CN" b="1" dirty="0">
                <a:sym typeface="+mn-ea"/>
              </a:rPr>
              <a:t>.</a:t>
            </a:r>
            <a:r>
              <a:rPr lang="en-US" altLang="zh-CN" b="1" dirty="0" smtClean="0">
                <a:sym typeface="+mn-ea"/>
              </a:rPr>
              <a:t>    </a:t>
            </a:r>
            <a:endParaRPr lang="en-US" altLang="zh-CN" b="1" dirty="0" smtClean="0"/>
          </a:p>
          <a:p>
            <a:pPr marL="1795780" indent="-1795780" eaLnBrk="1" hangingPunct="1">
              <a:lnSpc>
                <a:spcPct val="120000"/>
              </a:lnSpc>
              <a:spcBef>
                <a:spcPts val="0"/>
              </a:spcBef>
            </a:pPr>
            <a:r>
              <a:rPr lang="en-US" altLang="zh-CN" b="1" dirty="0">
                <a:sym typeface="+mn-ea"/>
              </a:rPr>
              <a:t>Para</a:t>
            </a:r>
            <a:r>
              <a:rPr lang="en-US" altLang="zh-CN" b="1" dirty="0" smtClean="0">
                <a:sym typeface="+mn-ea"/>
              </a:rPr>
              <a:t>. 3   If r</a:t>
            </a:r>
            <a:r>
              <a:rPr lang="en-US" altLang="zh-CN" b="1" dirty="0"/>
              <a:t>obots will </a:t>
            </a:r>
            <a:r>
              <a:rPr lang="en-US" altLang="zh-CN" b="1" dirty="0">
                <a:solidFill>
                  <a:srgbClr val="00B050"/>
                </a:solidFill>
              </a:rPr>
              <a:t>think or talk like humans</a:t>
            </a:r>
            <a:r>
              <a:rPr lang="en-US" altLang="zh-CN" b="1" dirty="0"/>
              <a:t> </a:t>
            </a:r>
            <a:r>
              <a:rPr lang="en-US" altLang="zh-CN" b="1" dirty="0">
                <a:solidFill>
                  <a:srgbClr val="00B050"/>
                </a:solidFill>
              </a:rPr>
              <a:t>in the future</a:t>
            </a:r>
            <a:r>
              <a:rPr lang="en-US" altLang="zh-CN" b="1" dirty="0"/>
              <a:t>.</a:t>
            </a:r>
            <a:endParaRPr lang="en-US" altLang="zh-CN" b="1" dirty="0"/>
          </a:p>
          <a:p>
            <a:pPr marL="1795780" indent="-1795780" eaLnBrk="1" hangingPunct="1">
              <a:lnSpc>
                <a:spcPct val="120000"/>
              </a:lnSpc>
              <a:spcBef>
                <a:spcPts val="0"/>
              </a:spcBef>
            </a:pPr>
            <a:r>
              <a:rPr lang="en-US" altLang="zh-CN" b="1" dirty="0">
                <a:solidFill>
                  <a:srgbClr val="FF0000"/>
                </a:solidFill>
                <a:sym typeface="+mn-ea"/>
              </a:rPr>
              <a:t>James White</a:t>
            </a:r>
            <a:r>
              <a:rPr lang="en-US" altLang="zh-CN" b="1" dirty="0">
                <a:sym typeface="+mn-ea"/>
              </a:rPr>
              <a:t> </a:t>
            </a:r>
            <a:r>
              <a:rPr lang="en-US" altLang="zh-CN" b="1" dirty="0">
                <a:solidFill>
                  <a:srgbClr val="FF0000"/>
                </a:solidFill>
                <a:sym typeface="+mn-ea"/>
              </a:rPr>
              <a:t>thinks they won’t, but many scientists thinks they will.</a:t>
            </a:r>
            <a:endParaRPr lang="en-US" altLang="zh-CN" b="1" dirty="0"/>
          </a:p>
          <a:p>
            <a:pPr eaLnBrk="1" hangingPunct="1">
              <a:lnSpc>
                <a:spcPct val="120000"/>
              </a:lnSpc>
              <a:spcBef>
                <a:spcPts val="0"/>
              </a:spcBef>
            </a:pPr>
            <a:r>
              <a:rPr lang="en-US" altLang="zh-CN" b="1" dirty="0">
                <a:sym typeface="+mn-ea"/>
              </a:rPr>
              <a:t>Para</a:t>
            </a:r>
            <a:r>
              <a:rPr lang="en-US" altLang="zh-CN" b="1" dirty="0" smtClean="0">
                <a:sym typeface="+mn-ea"/>
              </a:rPr>
              <a:t>. 4   </a:t>
            </a:r>
            <a:r>
              <a:rPr lang="en-US" altLang="zh-CN" b="1" dirty="0" smtClean="0"/>
              <a:t> What</a:t>
            </a:r>
            <a:r>
              <a:rPr lang="en-US" altLang="zh-CN" b="1" dirty="0"/>
              <a:t> robots </a:t>
            </a:r>
            <a:r>
              <a:rPr lang="en-US" altLang="zh-CN" b="1" dirty="0">
                <a:solidFill>
                  <a:srgbClr val="00B050"/>
                </a:solidFill>
              </a:rPr>
              <a:t>will be like</a:t>
            </a:r>
            <a:r>
              <a:rPr lang="en-US" altLang="zh-CN" b="1" dirty="0"/>
              <a:t> </a:t>
            </a:r>
            <a:r>
              <a:rPr lang="en-US" altLang="zh-CN" b="1" dirty="0">
                <a:solidFill>
                  <a:srgbClr val="00B050"/>
                </a:solidFill>
              </a:rPr>
              <a:t>in the future</a:t>
            </a:r>
            <a:r>
              <a:rPr lang="en-US" altLang="zh-CN" b="1" dirty="0"/>
              <a:t>.</a:t>
            </a:r>
            <a:endParaRPr lang="en-US" altLang="zh-CN" b="1" dirty="0"/>
          </a:p>
          <a:p>
            <a:pPr eaLnBrk="1" hangingPunct="1">
              <a:lnSpc>
                <a:spcPct val="120000"/>
              </a:lnSpc>
              <a:spcBef>
                <a:spcPts val="0"/>
              </a:spcBef>
            </a:pPr>
            <a:r>
              <a:rPr lang="en-US" altLang="zh-CN" b="1" dirty="0" smtClean="0">
                <a:solidFill>
                  <a:srgbClr val="FF0000"/>
                </a:solidFill>
              </a:rPr>
              <a:t>There will be more robots and</a:t>
            </a:r>
            <a:r>
              <a:rPr lang="en-US" altLang="zh-CN" b="1" dirty="0" smtClean="0"/>
              <a:t> </a:t>
            </a:r>
            <a:r>
              <a:rPr lang="en-US" altLang="zh-CN" b="1" dirty="0">
                <a:solidFill>
                  <a:srgbClr val="FF0000"/>
                </a:solidFill>
                <a:sym typeface="+mn-ea"/>
              </a:rPr>
              <a:t>they will have many different shapes.</a:t>
            </a:r>
            <a:endParaRPr lang="en-US" altLang="zh-CN" b="1" dirty="0"/>
          </a:p>
          <a:p>
            <a:pPr eaLnBrk="1" hangingPunct="1">
              <a:lnSpc>
                <a:spcPct val="120000"/>
              </a:lnSpc>
              <a:spcBef>
                <a:spcPts val="0"/>
              </a:spcBef>
            </a:pPr>
            <a:r>
              <a:rPr lang="en-US" altLang="zh-CN" b="1" dirty="0" smtClean="0"/>
              <a:t>         </a:t>
            </a:r>
            <a:endParaRPr lang="en-US" altLang="zh-CN" b="1" dirty="0"/>
          </a:p>
        </p:txBody>
      </p:sp>
      <p:sp>
        <p:nvSpPr>
          <p:cNvPr id="3" name="矩形 2"/>
          <p:cNvSpPr/>
          <p:nvPr/>
        </p:nvSpPr>
        <p:spPr>
          <a:xfrm>
            <a:off x="4152265" y="116840"/>
            <a:ext cx="3655060" cy="1014730"/>
          </a:xfrm>
          <a:prstGeom prst="rect">
            <a:avLst/>
          </a:prstGeom>
          <a:noFill/>
          <a:ln>
            <a:noFill/>
          </a:ln>
        </p:spPr>
        <p:txBody>
          <a:bodyPr wrap="none" rtlCol="0" anchor="t">
            <a:spAutoFit/>
          </a:bodyPr>
          <a:p>
            <a:pPr algn="ctr"/>
            <a:r>
              <a:rPr lang="en-US" altLang="zh-CN" sz="6000" b="1">
                <a:ln w="22225">
                  <a:solidFill>
                    <a:schemeClr val="accent2"/>
                  </a:solidFill>
                  <a:prstDash val="solid"/>
                </a:ln>
                <a:solidFill>
                  <a:schemeClr val="accent2">
                    <a:lumMod val="40000"/>
                    <a:lumOff val="60000"/>
                  </a:schemeClr>
                </a:solidFill>
                <a:effectLst/>
              </a:rPr>
              <a:t>Summary</a:t>
            </a:r>
            <a:endParaRPr lang="en-US" altLang="zh-CN" sz="6000" b="1">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1619865" y="2325329"/>
            <a:ext cx="9516695" cy="3046988"/>
          </a:xfrm>
          <a:prstGeom prst="rect">
            <a:avLst/>
          </a:prstGeom>
          <a:noFill/>
          <a:ln w="28575">
            <a:solidFill>
              <a:srgbClr val="8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1181100" indent="-285750" eaLnBrk="0" hangingPunct="0">
              <a:defRPr sz="3200">
                <a:solidFill>
                  <a:schemeClr val="tx1"/>
                </a:solidFill>
                <a:latin typeface="Times New Roman" panose="02020603050405020304" pitchFamily="18" charset="0"/>
                <a:ea typeface="宋体" panose="02010600030101010101" pitchFamily="2" charset="-122"/>
              </a:defRPr>
            </a:lvl2pPr>
            <a:lvl3pPr marL="1589405" indent="-228600" eaLnBrk="0" hangingPunct="0">
              <a:defRPr sz="3200">
                <a:solidFill>
                  <a:schemeClr val="tx1"/>
                </a:solidFill>
                <a:latin typeface="Times New Roman" panose="02020603050405020304" pitchFamily="18" charset="0"/>
                <a:ea typeface="宋体" panose="02010600030101010101" pitchFamily="2" charset="-122"/>
              </a:defRPr>
            </a:lvl3pPr>
            <a:lvl4pPr marL="1997075" indent="-228600" eaLnBrk="0" hangingPunct="0">
              <a:defRPr sz="3200">
                <a:solidFill>
                  <a:schemeClr val="tx1"/>
                </a:solidFill>
                <a:latin typeface="Times New Roman" panose="02020603050405020304" pitchFamily="18" charset="0"/>
                <a:ea typeface="宋体" panose="02010600030101010101" pitchFamily="2" charset="-122"/>
              </a:defRPr>
            </a:lvl4pPr>
            <a:lvl5pPr marL="2405380" indent="-228600" eaLnBrk="0" hangingPunct="0">
              <a:defRPr sz="3200">
                <a:solidFill>
                  <a:schemeClr val="tx1"/>
                </a:solidFill>
                <a:latin typeface="Times New Roman" panose="02020603050405020304" pitchFamily="18" charset="0"/>
                <a:ea typeface="宋体" panose="02010600030101010101" pitchFamily="2" charset="-122"/>
              </a:defRPr>
            </a:lvl5pPr>
            <a:lvl6pPr marL="28625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197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769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41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cs typeface="Times New Roman" panose="02020603050405020304" pitchFamily="18" charset="0"/>
              </a:rPr>
              <a:t>1. Robots can build </a:t>
            </a:r>
            <a:r>
              <a:rPr lang="en-US" altLang="zh-CN" b="1" dirty="0" smtClean="0">
                <a:cs typeface="Times New Roman" panose="02020603050405020304" pitchFamily="18" charset="0"/>
              </a:rPr>
              <a:t>__________ </a:t>
            </a:r>
            <a:r>
              <a:rPr lang="en-US" altLang="zh-CN" b="1" dirty="0">
                <a:cs typeface="Times New Roman" panose="02020603050405020304" pitchFamily="18" charset="0"/>
              </a:rPr>
              <a:t>in factories.</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2. They can do </a:t>
            </a:r>
            <a:r>
              <a:rPr lang="en-US" altLang="zh-CN" b="1" dirty="0" smtClean="0">
                <a:cs typeface="Times New Roman" panose="02020603050405020304" pitchFamily="18" charset="0"/>
              </a:rPr>
              <a:t>_________ </a:t>
            </a:r>
            <a:r>
              <a:rPr lang="en-US" altLang="zh-CN" b="1" dirty="0">
                <a:cs typeface="Times New Roman" panose="02020603050405020304" pitchFamily="18" charset="0"/>
              </a:rPr>
              <a:t>jobs many times and never get bored. </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3. Some can _________ and _________. </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4. Some can help _______ people under _________. </a:t>
            </a:r>
            <a:endParaRPr lang="en-US" altLang="zh-CN" b="1" dirty="0">
              <a:cs typeface="Times New Roman" panose="02020603050405020304" pitchFamily="18" charset="0"/>
            </a:endParaRPr>
          </a:p>
        </p:txBody>
      </p:sp>
      <p:sp>
        <p:nvSpPr>
          <p:cNvPr id="11" name="Text Box 9"/>
          <p:cNvSpPr txBox="1">
            <a:spLocks noChangeArrowheads="1"/>
          </p:cNvSpPr>
          <p:nvPr/>
        </p:nvSpPr>
        <p:spPr bwMode="auto">
          <a:xfrm>
            <a:off x="5667934" y="2300466"/>
            <a:ext cx="144145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cars </a:t>
            </a:r>
            <a:endParaRPr lang="en-US" altLang="zh-CN" b="1" dirty="0">
              <a:solidFill>
                <a:srgbClr val="FF0000"/>
              </a:solidFill>
            </a:endParaRPr>
          </a:p>
        </p:txBody>
      </p:sp>
      <p:sp>
        <p:nvSpPr>
          <p:cNvPr id="12" name="Text Box 10"/>
          <p:cNvSpPr txBox="1">
            <a:spLocks noChangeArrowheads="1"/>
          </p:cNvSpPr>
          <p:nvPr/>
        </p:nvSpPr>
        <p:spPr bwMode="auto">
          <a:xfrm>
            <a:off x="4657504" y="2851302"/>
            <a:ext cx="1871662"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simple</a:t>
            </a:r>
            <a:endParaRPr lang="en-US" altLang="zh-CN" b="1" dirty="0">
              <a:solidFill>
                <a:srgbClr val="FF0000"/>
              </a:solidFill>
            </a:endParaRPr>
          </a:p>
        </p:txBody>
      </p:sp>
      <p:sp>
        <p:nvSpPr>
          <p:cNvPr id="13" name="Text Box 8"/>
          <p:cNvSpPr txBox="1">
            <a:spLocks noChangeArrowheads="1"/>
          </p:cNvSpPr>
          <p:nvPr/>
        </p:nvSpPr>
        <p:spPr bwMode="auto">
          <a:xfrm>
            <a:off x="4657504" y="4646424"/>
            <a:ext cx="2376488"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look for</a:t>
            </a:r>
            <a:r>
              <a:rPr lang="en-US" altLang="zh-CN" b="1" i="1" dirty="0">
                <a:solidFill>
                  <a:srgbClr val="CC00FF"/>
                </a:solidFill>
              </a:rPr>
              <a:t> </a:t>
            </a:r>
            <a:endParaRPr lang="en-US" altLang="zh-CN" b="1" i="1" dirty="0">
              <a:solidFill>
                <a:srgbClr val="CC00FF"/>
              </a:solidFill>
            </a:endParaRPr>
          </a:p>
        </p:txBody>
      </p:sp>
      <p:sp>
        <p:nvSpPr>
          <p:cNvPr id="7" name="Text Box 8"/>
          <p:cNvSpPr txBox="1">
            <a:spLocks noChangeArrowheads="1"/>
          </p:cNvSpPr>
          <p:nvPr/>
        </p:nvSpPr>
        <p:spPr bwMode="auto">
          <a:xfrm>
            <a:off x="8565417" y="4647356"/>
            <a:ext cx="1995079"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buildings</a:t>
            </a:r>
            <a:endParaRPr lang="en-US" altLang="zh-CN" b="1" dirty="0">
              <a:solidFill>
                <a:srgbClr val="FF0000"/>
              </a:solidFill>
            </a:endParaRPr>
          </a:p>
        </p:txBody>
      </p:sp>
      <p:sp>
        <p:nvSpPr>
          <p:cNvPr id="9" name="Text Box 9"/>
          <p:cNvSpPr txBox="1">
            <a:spLocks noChangeArrowheads="1"/>
          </p:cNvSpPr>
          <p:nvPr/>
        </p:nvSpPr>
        <p:spPr bwMode="auto">
          <a:xfrm>
            <a:off x="4189984" y="4122170"/>
            <a:ext cx="115093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walk</a:t>
            </a:r>
            <a:endParaRPr lang="en-US" altLang="zh-CN" b="1" dirty="0">
              <a:solidFill>
                <a:srgbClr val="FF0000"/>
              </a:solidFill>
            </a:endParaRPr>
          </a:p>
        </p:txBody>
      </p:sp>
      <p:sp>
        <p:nvSpPr>
          <p:cNvPr id="10" name="Text Box 9"/>
          <p:cNvSpPr txBox="1">
            <a:spLocks noChangeArrowheads="1"/>
          </p:cNvSpPr>
          <p:nvPr/>
        </p:nvSpPr>
        <p:spPr bwMode="auto">
          <a:xfrm>
            <a:off x="6853016" y="4122170"/>
            <a:ext cx="172878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dance</a:t>
            </a:r>
            <a:endParaRPr lang="en-US" altLang="zh-CN" b="1" dirty="0">
              <a:solidFill>
                <a:srgbClr val="FF0000"/>
              </a:solidFill>
            </a:endParaRPr>
          </a:p>
        </p:txBody>
      </p:sp>
      <p:sp>
        <p:nvSpPr>
          <p:cNvPr id="4" name="Text Box 5"/>
          <p:cNvSpPr txBox="1">
            <a:spLocks noChangeArrowheads="1"/>
          </p:cNvSpPr>
          <p:nvPr/>
        </p:nvSpPr>
        <p:spPr bwMode="auto">
          <a:xfrm>
            <a:off x="2279650" y="620395"/>
            <a:ext cx="8166100" cy="829945"/>
          </a:xfrm>
          <a:prstGeom prst="rect">
            <a:avLst/>
          </a:prstGeom>
          <a:noFill/>
          <a:ln w="9525">
            <a:no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4000" b="1" dirty="0">
                <a:solidFill>
                  <a:srgbClr val="0000FF"/>
                </a:solidFill>
                <a:highlight>
                  <a:srgbClr val="FFFF00"/>
                </a:highlight>
                <a:latin typeface="Arial" panose="020B0604020202020204" pitchFamily="34" charset="0"/>
              </a:rPr>
              <a:t>What can robots can do now?</a:t>
            </a:r>
            <a:endParaRPr lang="en-US" altLang="zh-CN" sz="4000" b="1" dirty="0">
              <a:solidFill>
                <a:srgbClr val="0000FF"/>
              </a:solidFill>
              <a:highlight>
                <a:srgbClr val="FFFF00"/>
              </a:highlight>
              <a:latin typeface="Arial" panose="020B0604020202020204" pitchFamily="34"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655" y="548584"/>
            <a:ext cx="969044" cy="96904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7"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192405" y="476885"/>
            <a:ext cx="11588750" cy="422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nSpc>
                <a:spcPct val="120000"/>
              </a:lnSpc>
            </a:pPr>
            <a:r>
              <a:rPr lang="en-US" altLang="zh-CN" sz="2800" b="1" dirty="0">
                <a:solidFill>
                  <a:srgbClr val="CC00FF"/>
                </a:solidFill>
                <a:latin typeface="Times New Roman" panose="02020603050405020304" pitchFamily="18" charset="0"/>
                <a:sym typeface="+mn-ea"/>
              </a:rPr>
              <a:t>para 4</a:t>
            </a:r>
            <a:r>
              <a:rPr lang="en-US" altLang="zh-CN" sz="2800" b="1" dirty="0">
                <a:solidFill>
                  <a:schemeClr val="tx1"/>
                </a:solidFill>
                <a:latin typeface="Times New Roman" panose="02020603050405020304" pitchFamily="18" charset="0"/>
                <a:sym typeface="+mn-ea"/>
              </a:rPr>
              <a:t>: Some scientists believe that there will be more robots in the future. However, </a:t>
            </a:r>
            <a:r>
              <a:rPr lang="en-US" altLang="zh-CN" sz="2800" b="1" u="sng" dirty="0">
                <a:solidFill>
                  <a:schemeClr val="tx1"/>
                </a:solidFill>
                <a:latin typeface="Times New Roman" panose="02020603050405020304" pitchFamily="18" charset="0"/>
                <a:sym typeface="+mn-ea"/>
              </a:rPr>
              <a:t>they agree it may take hundreds of years</a:t>
            </a:r>
            <a:r>
              <a:rPr lang="en-US" altLang="zh-CN" sz="2800" b="1" dirty="0">
                <a:solidFill>
                  <a:schemeClr val="tx1"/>
                </a:solidFill>
                <a:latin typeface="Times New Roman" panose="02020603050405020304" pitchFamily="18" charset="0"/>
                <a:sym typeface="+mn-ea"/>
              </a:rPr>
              <a:t>. These new robots will have many different shapes</a:t>
            </a:r>
            <a:r>
              <a:rPr lang="en-US" altLang="zh-CN" sz="2000" b="1" dirty="0">
                <a:solidFill>
                  <a:schemeClr val="tx1"/>
                </a:solidFill>
                <a:latin typeface="Times New Roman" panose="02020603050405020304" pitchFamily="18" charset="0"/>
                <a:sym typeface="+mn-ea"/>
              </a:rPr>
              <a:t>(n.</a:t>
            </a:r>
            <a:r>
              <a:rPr lang="zh-CN" altLang="en-US" sz="2000" b="1" dirty="0">
                <a:solidFill>
                  <a:schemeClr val="tx1"/>
                </a:solidFill>
                <a:latin typeface="Times New Roman" panose="02020603050405020304" pitchFamily="18" charset="0"/>
                <a:sym typeface="+mn-ea"/>
              </a:rPr>
              <a:t>形状</a:t>
            </a:r>
            <a:r>
              <a:rPr lang="en-US" altLang="zh-CN" sz="2000" b="1" dirty="0">
                <a:solidFill>
                  <a:schemeClr val="tx1"/>
                </a:solidFill>
                <a:latin typeface="Times New Roman" panose="02020603050405020304" pitchFamily="18" charset="0"/>
                <a:sym typeface="+mn-ea"/>
              </a:rPr>
              <a:t>)</a:t>
            </a:r>
            <a:r>
              <a:rPr lang="en-US" altLang="zh-CN" sz="2800" b="1" dirty="0">
                <a:solidFill>
                  <a:schemeClr val="tx1"/>
                </a:solidFill>
                <a:latin typeface="Times New Roman" panose="02020603050405020304" pitchFamily="18" charset="0"/>
                <a:sym typeface="+mn-ea"/>
              </a:rPr>
              <a:t>. Some will look like humans, and others might look like animals. In India, scientists made robots that look like snakes. If </a:t>
            </a:r>
            <a:r>
              <a:rPr lang="en-US" altLang="zh-CN" sz="2800" b="1" u="sng" dirty="0">
                <a:solidFill>
                  <a:schemeClr val="tx1"/>
                </a:solidFill>
                <a:latin typeface="Times New Roman" panose="02020603050405020304" pitchFamily="18" charset="0"/>
                <a:sym typeface="+mn-ea"/>
              </a:rPr>
              <a:t>buildings fall down</a:t>
            </a:r>
            <a:r>
              <a:rPr lang="en-US" altLang="zh-CN" sz="2000" b="1" dirty="0">
                <a:latin typeface="Times New Roman" panose="02020603050405020304" pitchFamily="18" charset="0"/>
                <a:sym typeface="+mn-ea"/>
              </a:rPr>
              <a:t>(</a:t>
            </a:r>
            <a:r>
              <a:rPr lang="zh-CN" sz="2000" b="1" dirty="0">
                <a:latin typeface="Times New Roman" panose="02020603050405020304" pitchFamily="18" charset="0"/>
                <a:sym typeface="+mn-ea"/>
              </a:rPr>
              <a:t>倒塌</a:t>
            </a:r>
            <a:r>
              <a:rPr lang="en-US" altLang="zh-CN" sz="2000" b="1" dirty="0">
                <a:latin typeface="Times New Roman" panose="02020603050405020304" pitchFamily="18" charset="0"/>
                <a:sym typeface="+mn-ea"/>
              </a:rPr>
              <a:t>)</a:t>
            </a:r>
            <a:r>
              <a:rPr lang="en-US" altLang="zh-CN" sz="2800" b="1" u="sng" dirty="0">
                <a:solidFill>
                  <a:schemeClr val="tx1"/>
                </a:solidFill>
                <a:latin typeface="Times New Roman" panose="02020603050405020304" pitchFamily="18" charset="0"/>
                <a:sym typeface="+mn-ea"/>
              </a:rPr>
              <a:t> with people inside</a:t>
            </a:r>
            <a:r>
              <a:rPr lang="en-US" altLang="zh-CN" sz="2800" b="1" dirty="0">
                <a:solidFill>
                  <a:schemeClr val="tx1"/>
                </a:solidFill>
                <a:latin typeface="Times New Roman" panose="02020603050405020304" pitchFamily="18" charset="0"/>
                <a:sym typeface="+mn-ea"/>
              </a:rPr>
              <a:t>, these snake robots can </a:t>
            </a:r>
            <a:r>
              <a:rPr lang="en-US" altLang="zh-CN" sz="2800" b="1" u="sng" dirty="0">
                <a:solidFill>
                  <a:schemeClr val="tx1"/>
                </a:solidFill>
                <a:latin typeface="Times New Roman" panose="02020603050405020304" pitchFamily="18" charset="0"/>
                <a:sym typeface="+mn-ea"/>
              </a:rPr>
              <a:t>help look for</a:t>
            </a:r>
            <a:r>
              <a:rPr lang="en-US" altLang="zh-CN" sz="2800" b="1" dirty="0">
                <a:solidFill>
                  <a:schemeClr val="tx1"/>
                </a:solidFill>
                <a:latin typeface="Times New Roman" panose="02020603050405020304" pitchFamily="18" charset="0"/>
                <a:sym typeface="+mn-ea"/>
              </a:rPr>
              <a:t> people under the buildings. This was not possible</a:t>
            </a:r>
            <a:r>
              <a:rPr lang="en-US" altLang="zh-CN" sz="2000" b="1" dirty="0">
                <a:solidFill>
                  <a:schemeClr val="tx1"/>
                </a:solidFill>
                <a:latin typeface="Times New Roman" panose="02020603050405020304" pitchFamily="18" charset="0"/>
                <a:sym typeface="+mn-ea"/>
              </a:rPr>
              <a:t>(adj.</a:t>
            </a:r>
            <a:r>
              <a:rPr lang="zh-CN" altLang="en-US" sz="2000" b="1" dirty="0">
                <a:solidFill>
                  <a:schemeClr val="tx1"/>
                </a:solidFill>
                <a:latin typeface="Times New Roman" panose="02020603050405020304" pitchFamily="18" charset="0"/>
                <a:sym typeface="+mn-ea"/>
              </a:rPr>
              <a:t>可能的</a:t>
            </a:r>
            <a:r>
              <a:rPr lang="en-US" altLang="zh-CN" sz="2000" b="1" dirty="0">
                <a:solidFill>
                  <a:schemeClr val="tx1"/>
                </a:solidFill>
                <a:latin typeface="Times New Roman" panose="02020603050405020304" pitchFamily="18" charset="0"/>
                <a:sym typeface="+mn-ea"/>
              </a:rPr>
              <a:t>)</a:t>
            </a:r>
            <a:r>
              <a:rPr lang="en-US" altLang="zh-CN" sz="2800" b="1" dirty="0">
                <a:solidFill>
                  <a:schemeClr val="tx1"/>
                </a:solidFill>
                <a:latin typeface="Times New Roman" panose="02020603050405020304" pitchFamily="18" charset="0"/>
                <a:sym typeface="+mn-ea"/>
              </a:rPr>
              <a:t> 20 years ago, but computers and rockets also </a:t>
            </a:r>
            <a:r>
              <a:rPr lang="en-US" altLang="zh-CN" sz="2800" b="1" u="sng" dirty="0">
                <a:solidFill>
                  <a:schemeClr val="tx1"/>
                </a:solidFill>
                <a:latin typeface="Times New Roman" panose="02020603050405020304" pitchFamily="18" charset="0"/>
                <a:sym typeface="+mn-ea"/>
              </a:rPr>
              <a:t>seemed impossible</a:t>
            </a:r>
            <a:r>
              <a:rPr lang="en-US" altLang="zh-CN" sz="2800" b="1" dirty="0">
                <a:solidFill>
                  <a:schemeClr val="tx1"/>
                </a:solidFill>
                <a:latin typeface="Times New Roman" panose="02020603050405020304" pitchFamily="18" charset="0"/>
                <a:sym typeface="+mn-ea"/>
              </a:rPr>
              <a:t> </a:t>
            </a:r>
            <a:r>
              <a:rPr lang="en-US" altLang="zh-CN" sz="2800" b="1" u="sng" dirty="0">
                <a:solidFill>
                  <a:schemeClr val="tx1"/>
                </a:solidFill>
                <a:latin typeface="Times New Roman" panose="02020603050405020304" pitchFamily="18" charset="0"/>
                <a:sym typeface="+mn-ea"/>
              </a:rPr>
              <a:t>100 years ago</a:t>
            </a:r>
            <a:r>
              <a:rPr lang="en-US" altLang="zh-CN" sz="2800" b="1" dirty="0">
                <a:solidFill>
                  <a:schemeClr val="tx1"/>
                </a:solidFill>
                <a:latin typeface="Times New Roman" panose="02020603050405020304" pitchFamily="18" charset="0"/>
                <a:sym typeface="+mn-ea"/>
              </a:rPr>
              <a:t>. We never know </a:t>
            </a:r>
            <a:r>
              <a:rPr lang="en-US" altLang="zh-CN" sz="2800" b="1" u="sng" dirty="0">
                <a:solidFill>
                  <a:schemeClr val="tx1"/>
                </a:solidFill>
                <a:latin typeface="Times New Roman" panose="02020603050405020304" pitchFamily="18" charset="0"/>
                <a:sym typeface="+mn-ea"/>
              </a:rPr>
              <a:t>what will happen</a:t>
            </a:r>
            <a:r>
              <a:rPr lang="en-US" altLang="zh-CN" sz="2800" b="1" dirty="0">
                <a:solidFill>
                  <a:schemeClr val="tx1"/>
                </a:solidFill>
                <a:latin typeface="Times New Roman" panose="02020603050405020304" pitchFamily="18" charset="0"/>
                <a:sym typeface="+mn-ea"/>
              </a:rPr>
              <a:t> in the future.</a:t>
            </a:r>
            <a:endParaRPr lang="en-US" altLang="zh-CN" sz="2800" b="1" dirty="0">
              <a:solidFill>
                <a:schemeClr val="tx1"/>
              </a:solidFill>
              <a:latin typeface="Times New Roman" panose="02020603050405020304" pitchFamily="18" charset="0"/>
              <a:sym typeface="+mn-ea"/>
            </a:endParaRPr>
          </a:p>
        </p:txBody>
      </p:sp>
      <p:cxnSp>
        <p:nvCxnSpPr>
          <p:cNvPr id="12" name="直接连接符 11"/>
          <p:cNvCxnSpPr>
            <a:cxnSpLocks noChangeShapeType="1"/>
          </p:cNvCxnSpPr>
          <p:nvPr>
            <p:custDataLst>
              <p:tags r:id="rId2"/>
            </p:custDataLst>
          </p:nvPr>
        </p:nvCxnSpPr>
        <p:spPr bwMode="auto">
          <a:xfrm>
            <a:off x="2346697" y="4793637"/>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custDataLst>
              <p:tags r:id="rId3"/>
            </p:custDataLst>
          </p:nvPr>
        </p:nvCxnSpPr>
        <p:spPr bwMode="auto">
          <a:xfrm flipV="1">
            <a:off x="2346696" y="4862329"/>
            <a:ext cx="941810" cy="1233738"/>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4"/>
            </p:custDataLst>
          </p:nvPr>
        </p:nvCxnSpPr>
        <p:spPr bwMode="auto">
          <a:xfrm>
            <a:off x="2385008" y="5463052"/>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8" name="直接连接符 17"/>
          <p:cNvCxnSpPr>
            <a:cxnSpLocks noChangeShapeType="1"/>
          </p:cNvCxnSpPr>
          <p:nvPr>
            <p:custDataLst>
              <p:tags r:id="rId5"/>
            </p:custDataLst>
          </p:nvPr>
        </p:nvCxnSpPr>
        <p:spPr bwMode="auto">
          <a:xfrm flipV="1">
            <a:off x="2346695" y="5463052"/>
            <a:ext cx="980122" cy="116462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
        <p:nvSpPr>
          <p:cNvPr id="25602" name="Text Box 5"/>
          <p:cNvSpPr txBox="1">
            <a:spLocks noChangeArrowheads="1"/>
          </p:cNvSpPr>
          <p:nvPr>
            <p:custDataLst>
              <p:tags r:id="rId6"/>
            </p:custDataLst>
          </p:nvPr>
        </p:nvSpPr>
        <p:spPr bwMode="auto">
          <a:xfrm>
            <a:off x="1039093" y="4438330"/>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a:t>
            </a:r>
            <a:r>
              <a:rPr lang="en-US" altLang="zh-CN" b="1" u="sng" dirty="0"/>
              <a:t>in the future</a:t>
            </a:r>
            <a:r>
              <a:rPr lang="en-US" altLang="zh-CN" b="1" dirty="0"/>
              <a:t>?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a:t>
            </a:r>
            <a:r>
              <a:rPr lang="en-US" altLang="zh-CN" b="1" u="sng" dirty="0"/>
              <a:t>today</a:t>
            </a:r>
            <a:r>
              <a:rPr lang="en-US" altLang="zh-CN" b="1" dirty="0"/>
              <a:t>?</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a:t>
            </a:r>
            <a:r>
              <a:rPr lang="en-US" altLang="zh-CN" b="1" u="sng" dirty="0"/>
              <a:t>in movies</a:t>
            </a:r>
            <a:r>
              <a:rPr lang="en-US" altLang="zh-CN" b="1" dirty="0"/>
              <a:t>? </a:t>
            </a:r>
            <a:endParaRPr lang="en-US" altLang="zh-CN" b="1" dirty="0"/>
          </a:p>
        </p:txBody>
      </p:sp>
      <p:sp>
        <p:nvSpPr>
          <p:cNvPr id="25605" name="Text Box 5"/>
          <p:cNvSpPr txBox="1">
            <a:spLocks noChangeArrowheads="1"/>
          </p:cNvSpPr>
          <p:nvPr>
            <p:custDataLst>
              <p:tags r:id="rId7"/>
            </p:custDataLst>
          </p:nvPr>
        </p:nvSpPr>
        <p:spPr bwMode="auto">
          <a:xfrm>
            <a:off x="4116705" y="11430"/>
            <a:ext cx="4030980"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latin typeface="Arial" panose="020B0604020202020204" pitchFamily="34" charset="0"/>
                <a:sym typeface="+mn-ea"/>
              </a:rPr>
              <a:t>Useful Expressions</a:t>
            </a:r>
            <a:r>
              <a:rPr lang="en-US" altLang="zh-CN" b="1" dirty="0">
                <a:solidFill>
                  <a:srgbClr val="FF0000"/>
                </a:solidFill>
                <a:latin typeface="Arial" panose="020B0604020202020204" pitchFamily="34" charset="0"/>
              </a:rPr>
              <a:t> </a:t>
            </a:r>
            <a:endParaRPr lang="en-US" altLang="zh-CN" b="1" dirty="0" smtClean="0">
              <a:solidFill>
                <a:srgbClr val="FF0000"/>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5"/>
          <p:cNvSpPr txBox="1">
            <a:spLocks noChangeArrowheads="1"/>
          </p:cNvSpPr>
          <p:nvPr/>
        </p:nvSpPr>
        <p:spPr bwMode="auto">
          <a:xfrm>
            <a:off x="119380" y="981075"/>
            <a:ext cx="11922125" cy="540639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a:t>
            </a:r>
            <a:r>
              <a:rPr lang="en-US" altLang="zh-CN" b="1" dirty="0" smtClean="0">
                <a:sym typeface="+mn-ea"/>
              </a:rPr>
              <a:t>What </a:t>
            </a:r>
            <a:r>
              <a:rPr lang="en-US" altLang="zh-CN" b="1" dirty="0">
                <a:sym typeface="+mn-ea"/>
              </a:rPr>
              <a:t>robots </a:t>
            </a:r>
            <a:r>
              <a:rPr lang="en-US" altLang="zh-CN" b="1" dirty="0">
                <a:solidFill>
                  <a:srgbClr val="00B050"/>
                </a:solidFill>
                <a:sym typeface="+mn-ea"/>
              </a:rPr>
              <a:t>are like</a:t>
            </a:r>
            <a:r>
              <a:rPr lang="en-US" altLang="zh-CN" b="1" dirty="0">
                <a:sym typeface="+mn-ea"/>
              </a:rPr>
              <a:t> </a:t>
            </a:r>
            <a:r>
              <a:rPr lang="en-US" altLang="zh-CN" b="1" dirty="0">
                <a:solidFill>
                  <a:srgbClr val="00B050"/>
                </a:solidFill>
                <a:sym typeface="+mn-ea"/>
              </a:rPr>
              <a:t>in movies</a:t>
            </a:r>
            <a:r>
              <a:rPr lang="en-US" altLang="zh-CN" b="1" dirty="0">
                <a:sym typeface="+mn-ea"/>
              </a:rPr>
              <a:t>. </a:t>
            </a:r>
            <a:endParaRPr lang="en-US" altLang="zh-CN" b="1" dirty="0">
              <a:sym typeface="+mn-ea"/>
            </a:endParaRPr>
          </a:p>
          <a:p>
            <a:pPr marL="1795780" indent="-1795780" eaLnBrk="1" hangingPunct="1">
              <a:lnSpc>
                <a:spcPct val="120000"/>
              </a:lnSpc>
              <a:spcBef>
                <a:spcPts val="0"/>
              </a:spcBef>
            </a:pPr>
            <a:r>
              <a:rPr lang="en-US" altLang="zh-CN" b="1" dirty="0">
                <a:solidFill>
                  <a:srgbClr val="FF0000"/>
                </a:solidFill>
                <a:sym typeface="+mn-ea"/>
              </a:rPr>
              <a:t>They are usually like human servants</a:t>
            </a:r>
            <a:r>
              <a:rPr lang="en-US" altLang="zh-CN" b="1" dirty="0">
                <a:solidFill>
                  <a:schemeClr val="tx1"/>
                </a:solidFill>
                <a:sym typeface="+mn-ea"/>
              </a:rPr>
              <a:t>.</a:t>
            </a:r>
            <a:endParaRPr lang="en-US" altLang="zh-CN" b="1" dirty="0">
              <a:solidFill>
                <a:srgbClr val="FF0000"/>
              </a:solidFill>
            </a:endParaRPr>
          </a:p>
          <a:p>
            <a:pPr marL="1795780" indent="-1795780" eaLnBrk="1" hangingPunct="1">
              <a:lnSpc>
                <a:spcPct val="120000"/>
              </a:lnSpc>
              <a:spcBef>
                <a:spcPts val="0"/>
              </a:spcBef>
            </a:pPr>
            <a:r>
              <a:rPr lang="en-US" altLang="zh-CN" b="1" dirty="0">
                <a:sym typeface="+mn-ea"/>
              </a:rPr>
              <a:t>Para</a:t>
            </a:r>
            <a:r>
              <a:rPr lang="en-US" altLang="zh-CN" b="1" dirty="0" smtClean="0">
                <a:sym typeface="+mn-ea"/>
              </a:rPr>
              <a:t>. 2   What </a:t>
            </a:r>
            <a:r>
              <a:rPr lang="en-US" altLang="zh-CN" b="1" dirty="0">
                <a:sym typeface="+mn-ea"/>
              </a:rPr>
              <a:t>robots can </a:t>
            </a:r>
            <a:r>
              <a:rPr lang="en-US" altLang="zh-CN" b="1" dirty="0">
                <a:solidFill>
                  <a:srgbClr val="00B050"/>
                </a:solidFill>
                <a:sym typeface="+mn-ea"/>
              </a:rPr>
              <a:t>do</a:t>
            </a:r>
            <a:r>
              <a:rPr lang="en-US" altLang="zh-CN" b="1" dirty="0">
                <a:sym typeface="+mn-ea"/>
              </a:rPr>
              <a:t> </a:t>
            </a:r>
            <a:r>
              <a:rPr lang="en-US" altLang="zh-CN" b="1" dirty="0">
                <a:solidFill>
                  <a:srgbClr val="00B050"/>
                </a:solidFill>
                <a:sym typeface="+mn-ea"/>
              </a:rPr>
              <a:t>today</a:t>
            </a:r>
            <a:r>
              <a:rPr lang="en-US" altLang="zh-CN" b="1" dirty="0">
                <a:sym typeface="+mn-ea"/>
              </a:rPr>
              <a:t>.</a:t>
            </a:r>
            <a:endParaRPr lang="en-US" altLang="zh-CN" b="1" dirty="0">
              <a:sym typeface="+mn-ea"/>
            </a:endParaRPr>
          </a:p>
          <a:p>
            <a:pPr marL="1795780" indent="-1795780" eaLnBrk="1" hangingPunct="1">
              <a:lnSpc>
                <a:spcPct val="120000"/>
              </a:lnSpc>
              <a:spcBef>
                <a:spcPts val="0"/>
              </a:spcBef>
            </a:pPr>
            <a:r>
              <a:rPr lang="en-US" altLang="zh-CN" b="1" dirty="0">
                <a:solidFill>
                  <a:srgbClr val="FF0000"/>
                </a:solidFill>
                <a:sym typeface="+mn-ea"/>
              </a:rPr>
              <a:t>They can work in factories, help to build cars and do simple jobs</a:t>
            </a:r>
            <a:r>
              <a:rPr lang="en-US" altLang="zh-CN" b="1" dirty="0">
                <a:sym typeface="+mn-ea"/>
              </a:rPr>
              <a:t>.</a:t>
            </a:r>
            <a:r>
              <a:rPr lang="en-US" altLang="zh-CN" b="1" dirty="0" smtClean="0">
                <a:sym typeface="+mn-ea"/>
              </a:rPr>
              <a:t>    </a:t>
            </a:r>
            <a:endParaRPr lang="en-US" altLang="zh-CN" b="1" dirty="0" smtClean="0"/>
          </a:p>
          <a:p>
            <a:pPr marL="1795780" indent="-1795780" eaLnBrk="1" hangingPunct="1">
              <a:lnSpc>
                <a:spcPct val="120000"/>
              </a:lnSpc>
              <a:spcBef>
                <a:spcPts val="0"/>
              </a:spcBef>
            </a:pPr>
            <a:r>
              <a:rPr lang="en-US" altLang="zh-CN" b="1" dirty="0">
                <a:sym typeface="+mn-ea"/>
              </a:rPr>
              <a:t>Para</a:t>
            </a:r>
            <a:r>
              <a:rPr lang="en-US" altLang="zh-CN" b="1" dirty="0" smtClean="0">
                <a:sym typeface="+mn-ea"/>
              </a:rPr>
              <a:t>. 3   If r</a:t>
            </a:r>
            <a:r>
              <a:rPr lang="en-US" altLang="zh-CN" b="1" dirty="0"/>
              <a:t>obots will </a:t>
            </a:r>
            <a:r>
              <a:rPr lang="en-US" altLang="zh-CN" b="1" dirty="0">
                <a:solidFill>
                  <a:srgbClr val="00B050"/>
                </a:solidFill>
              </a:rPr>
              <a:t>think or talk like humans</a:t>
            </a:r>
            <a:r>
              <a:rPr lang="en-US" altLang="zh-CN" b="1" dirty="0"/>
              <a:t> </a:t>
            </a:r>
            <a:r>
              <a:rPr lang="en-US" altLang="zh-CN" b="1" dirty="0">
                <a:solidFill>
                  <a:srgbClr val="00B050"/>
                </a:solidFill>
              </a:rPr>
              <a:t>in the future</a:t>
            </a:r>
            <a:r>
              <a:rPr lang="en-US" altLang="zh-CN" b="1" dirty="0"/>
              <a:t>.</a:t>
            </a:r>
            <a:endParaRPr lang="en-US" altLang="zh-CN" b="1" dirty="0"/>
          </a:p>
          <a:p>
            <a:pPr marL="1795780" indent="-1795780" eaLnBrk="1" hangingPunct="1">
              <a:lnSpc>
                <a:spcPct val="120000"/>
              </a:lnSpc>
              <a:spcBef>
                <a:spcPts val="0"/>
              </a:spcBef>
            </a:pPr>
            <a:r>
              <a:rPr lang="en-US" altLang="zh-CN" b="1" dirty="0">
                <a:solidFill>
                  <a:srgbClr val="FF0000"/>
                </a:solidFill>
                <a:sym typeface="+mn-ea"/>
              </a:rPr>
              <a:t>James White</a:t>
            </a:r>
            <a:r>
              <a:rPr lang="en-US" altLang="zh-CN" b="1" dirty="0">
                <a:sym typeface="+mn-ea"/>
              </a:rPr>
              <a:t> </a:t>
            </a:r>
            <a:r>
              <a:rPr lang="en-US" altLang="zh-CN" b="1" dirty="0">
                <a:solidFill>
                  <a:srgbClr val="FF0000"/>
                </a:solidFill>
                <a:sym typeface="+mn-ea"/>
              </a:rPr>
              <a:t>thinks they won’t, but many scientists thinks they will.</a:t>
            </a:r>
            <a:endParaRPr lang="en-US" altLang="zh-CN" b="1" dirty="0"/>
          </a:p>
          <a:p>
            <a:pPr eaLnBrk="1" hangingPunct="1">
              <a:lnSpc>
                <a:spcPct val="120000"/>
              </a:lnSpc>
              <a:spcBef>
                <a:spcPts val="0"/>
              </a:spcBef>
            </a:pPr>
            <a:r>
              <a:rPr lang="en-US" altLang="zh-CN" b="1" dirty="0">
                <a:sym typeface="+mn-ea"/>
              </a:rPr>
              <a:t>Para</a:t>
            </a:r>
            <a:r>
              <a:rPr lang="en-US" altLang="zh-CN" b="1" dirty="0" smtClean="0">
                <a:sym typeface="+mn-ea"/>
              </a:rPr>
              <a:t>. 4   </a:t>
            </a:r>
            <a:r>
              <a:rPr lang="en-US" altLang="zh-CN" b="1" dirty="0" smtClean="0"/>
              <a:t> What</a:t>
            </a:r>
            <a:r>
              <a:rPr lang="en-US" altLang="zh-CN" b="1" dirty="0"/>
              <a:t> robots </a:t>
            </a:r>
            <a:r>
              <a:rPr lang="en-US" altLang="zh-CN" b="1" dirty="0">
                <a:solidFill>
                  <a:srgbClr val="00B050"/>
                </a:solidFill>
              </a:rPr>
              <a:t>will be like</a:t>
            </a:r>
            <a:r>
              <a:rPr lang="en-US" altLang="zh-CN" b="1" dirty="0"/>
              <a:t> </a:t>
            </a:r>
            <a:r>
              <a:rPr lang="en-US" altLang="zh-CN" b="1" dirty="0">
                <a:solidFill>
                  <a:srgbClr val="00B050"/>
                </a:solidFill>
              </a:rPr>
              <a:t>in the future</a:t>
            </a:r>
            <a:r>
              <a:rPr lang="en-US" altLang="zh-CN" b="1" dirty="0"/>
              <a:t>.</a:t>
            </a:r>
            <a:endParaRPr lang="en-US" altLang="zh-CN" b="1" dirty="0"/>
          </a:p>
          <a:p>
            <a:pPr eaLnBrk="1" hangingPunct="1">
              <a:lnSpc>
                <a:spcPct val="120000"/>
              </a:lnSpc>
              <a:spcBef>
                <a:spcPts val="0"/>
              </a:spcBef>
            </a:pPr>
            <a:r>
              <a:rPr lang="en-US" altLang="zh-CN" b="1" dirty="0" smtClean="0">
                <a:solidFill>
                  <a:srgbClr val="FF0000"/>
                </a:solidFill>
              </a:rPr>
              <a:t>There will be more robots and</a:t>
            </a:r>
            <a:r>
              <a:rPr lang="en-US" altLang="zh-CN" b="1" dirty="0" smtClean="0"/>
              <a:t> </a:t>
            </a:r>
            <a:r>
              <a:rPr lang="en-US" altLang="zh-CN" b="1" dirty="0">
                <a:solidFill>
                  <a:srgbClr val="FF0000"/>
                </a:solidFill>
                <a:sym typeface="+mn-ea"/>
              </a:rPr>
              <a:t>they will have many different shapes.</a:t>
            </a:r>
            <a:endParaRPr lang="en-US" altLang="zh-CN" b="1" dirty="0"/>
          </a:p>
          <a:p>
            <a:pPr eaLnBrk="1" hangingPunct="1">
              <a:lnSpc>
                <a:spcPct val="120000"/>
              </a:lnSpc>
              <a:spcBef>
                <a:spcPts val="0"/>
              </a:spcBef>
            </a:pPr>
            <a:r>
              <a:rPr lang="en-US" altLang="zh-CN" b="1" dirty="0" smtClean="0"/>
              <a:t>         </a:t>
            </a:r>
            <a:endParaRPr lang="en-US" altLang="zh-CN" b="1" dirty="0"/>
          </a:p>
        </p:txBody>
      </p:sp>
      <p:sp>
        <p:nvSpPr>
          <p:cNvPr id="3" name="矩形 2"/>
          <p:cNvSpPr/>
          <p:nvPr/>
        </p:nvSpPr>
        <p:spPr>
          <a:xfrm>
            <a:off x="4152265" y="116840"/>
            <a:ext cx="3655060" cy="1014730"/>
          </a:xfrm>
          <a:prstGeom prst="rect">
            <a:avLst/>
          </a:prstGeom>
          <a:noFill/>
          <a:ln>
            <a:noFill/>
          </a:ln>
        </p:spPr>
        <p:txBody>
          <a:bodyPr wrap="none" rtlCol="0" anchor="t">
            <a:spAutoFit/>
          </a:bodyPr>
          <a:p>
            <a:pPr algn="ctr"/>
            <a:r>
              <a:rPr lang="en-US" altLang="zh-CN" sz="6000" b="1">
                <a:ln w="22225">
                  <a:solidFill>
                    <a:schemeClr val="accent2"/>
                  </a:solidFill>
                  <a:prstDash val="solid"/>
                </a:ln>
                <a:solidFill>
                  <a:schemeClr val="accent2">
                    <a:lumMod val="40000"/>
                    <a:lumOff val="60000"/>
                  </a:schemeClr>
                </a:solidFill>
                <a:effectLst/>
              </a:rPr>
              <a:t>Summary</a:t>
            </a:r>
            <a:endParaRPr lang="en-US" altLang="zh-CN" sz="6000" b="1">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1619865" y="2325329"/>
            <a:ext cx="9516695" cy="3046988"/>
          </a:xfrm>
          <a:prstGeom prst="rect">
            <a:avLst/>
          </a:prstGeom>
          <a:noFill/>
          <a:ln w="28575">
            <a:solidFill>
              <a:srgbClr val="8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1181100" indent="-285750" eaLnBrk="0" hangingPunct="0">
              <a:defRPr sz="3200">
                <a:solidFill>
                  <a:schemeClr val="tx1"/>
                </a:solidFill>
                <a:latin typeface="Times New Roman" panose="02020603050405020304" pitchFamily="18" charset="0"/>
                <a:ea typeface="宋体" panose="02010600030101010101" pitchFamily="2" charset="-122"/>
              </a:defRPr>
            </a:lvl2pPr>
            <a:lvl3pPr marL="1589405" indent="-228600" eaLnBrk="0" hangingPunct="0">
              <a:defRPr sz="3200">
                <a:solidFill>
                  <a:schemeClr val="tx1"/>
                </a:solidFill>
                <a:latin typeface="Times New Roman" panose="02020603050405020304" pitchFamily="18" charset="0"/>
                <a:ea typeface="宋体" panose="02010600030101010101" pitchFamily="2" charset="-122"/>
              </a:defRPr>
            </a:lvl3pPr>
            <a:lvl4pPr marL="1997075" indent="-228600" eaLnBrk="0" hangingPunct="0">
              <a:defRPr sz="3200">
                <a:solidFill>
                  <a:schemeClr val="tx1"/>
                </a:solidFill>
                <a:latin typeface="Times New Roman" panose="02020603050405020304" pitchFamily="18" charset="0"/>
                <a:ea typeface="宋体" panose="02010600030101010101" pitchFamily="2" charset="-122"/>
              </a:defRPr>
            </a:lvl4pPr>
            <a:lvl5pPr marL="2405380" indent="-228600" eaLnBrk="0" hangingPunct="0">
              <a:defRPr sz="3200">
                <a:solidFill>
                  <a:schemeClr val="tx1"/>
                </a:solidFill>
                <a:latin typeface="Times New Roman" panose="02020603050405020304" pitchFamily="18" charset="0"/>
                <a:ea typeface="宋体" panose="02010600030101010101" pitchFamily="2" charset="-122"/>
              </a:defRPr>
            </a:lvl5pPr>
            <a:lvl6pPr marL="28625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197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769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41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cs typeface="Times New Roman" panose="02020603050405020304" pitchFamily="18" charset="0"/>
              </a:rPr>
              <a:t>1. Robots can build </a:t>
            </a:r>
            <a:r>
              <a:rPr lang="en-US" altLang="zh-CN" b="1" dirty="0" smtClean="0">
                <a:cs typeface="Times New Roman" panose="02020603050405020304" pitchFamily="18" charset="0"/>
              </a:rPr>
              <a:t>__________ </a:t>
            </a:r>
            <a:r>
              <a:rPr lang="en-US" altLang="zh-CN" b="1" dirty="0">
                <a:cs typeface="Times New Roman" panose="02020603050405020304" pitchFamily="18" charset="0"/>
              </a:rPr>
              <a:t>in factories.</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2. They can do </a:t>
            </a:r>
            <a:r>
              <a:rPr lang="en-US" altLang="zh-CN" b="1" dirty="0" smtClean="0">
                <a:cs typeface="Times New Roman" panose="02020603050405020304" pitchFamily="18" charset="0"/>
              </a:rPr>
              <a:t>_________ </a:t>
            </a:r>
            <a:r>
              <a:rPr lang="en-US" altLang="zh-CN" b="1" dirty="0">
                <a:cs typeface="Times New Roman" panose="02020603050405020304" pitchFamily="18" charset="0"/>
              </a:rPr>
              <a:t>jobs many times and never get bored. </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3. Some can _________ and _________. </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4. Some can help _______ people under _________. </a:t>
            </a:r>
            <a:endParaRPr lang="en-US" altLang="zh-CN" b="1" dirty="0">
              <a:cs typeface="Times New Roman" panose="02020603050405020304" pitchFamily="18" charset="0"/>
            </a:endParaRPr>
          </a:p>
        </p:txBody>
      </p:sp>
      <p:sp>
        <p:nvSpPr>
          <p:cNvPr id="11" name="Text Box 9"/>
          <p:cNvSpPr txBox="1">
            <a:spLocks noChangeArrowheads="1"/>
          </p:cNvSpPr>
          <p:nvPr/>
        </p:nvSpPr>
        <p:spPr bwMode="auto">
          <a:xfrm>
            <a:off x="5667934" y="2300466"/>
            <a:ext cx="144145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cars </a:t>
            </a:r>
            <a:endParaRPr lang="en-US" altLang="zh-CN" b="1" dirty="0">
              <a:solidFill>
                <a:srgbClr val="FF0000"/>
              </a:solidFill>
            </a:endParaRPr>
          </a:p>
        </p:txBody>
      </p:sp>
      <p:sp>
        <p:nvSpPr>
          <p:cNvPr id="12" name="Text Box 10"/>
          <p:cNvSpPr txBox="1">
            <a:spLocks noChangeArrowheads="1"/>
          </p:cNvSpPr>
          <p:nvPr/>
        </p:nvSpPr>
        <p:spPr bwMode="auto">
          <a:xfrm>
            <a:off x="4657504" y="2851302"/>
            <a:ext cx="1871662"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simple</a:t>
            </a:r>
            <a:endParaRPr lang="en-US" altLang="zh-CN" b="1" dirty="0">
              <a:solidFill>
                <a:srgbClr val="FF0000"/>
              </a:solidFill>
            </a:endParaRPr>
          </a:p>
        </p:txBody>
      </p:sp>
      <p:sp>
        <p:nvSpPr>
          <p:cNvPr id="13" name="Text Box 8"/>
          <p:cNvSpPr txBox="1">
            <a:spLocks noChangeArrowheads="1"/>
          </p:cNvSpPr>
          <p:nvPr/>
        </p:nvSpPr>
        <p:spPr bwMode="auto">
          <a:xfrm>
            <a:off x="4657504" y="4646424"/>
            <a:ext cx="2376488"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look for</a:t>
            </a:r>
            <a:r>
              <a:rPr lang="en-US" altLang="zh-CN" b="1" i="1" dirty="0">
                <a:solidFill>
                  <a:srgbClr val="CC00FF"/>
                </a:solidFill>
              </a:rPr>
              <a:t> </a:t>
            </a:r>
            <a:endParaRPr lang="en-US" altLang="zh-CN" b="1" i="1" dirty="0">
              <a:solidFill>
                <a:srgbClr val="CC00FF"/>
              </a:solidFill>
            </a:endParaRPr>
          </a:p>
        </p:txBody>
      </p:sp>
      <p:sp>
        <p:nvSpPr>
          <p:cNvPr id="7" name="Text Box 8"/>
          <p:cNvSpPr txBox="1">
            <a:spLocks noChangeArrowheads="1"/>
          </p:cNvSpPr>
          <p:nvPr/>
        </p:nvSpPr>
        <p:spPr bwMode="auto">
          <a:xfrm>
            <a:off x="8565417" y="4647356"/>
            <a:ext cx="1995079"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buildings</a:t>
            </a:r>
            <a:endParaRPr lang="en-US" altLang="zh-CN" b="1" dirty="0">
              <a:solidFill>
                <a:srgbClr val="FF0000"/>
              </a:solidFill>
            </a:endParaRPr>
          </a:p>
        </p:txBody>
      </p:sp>
      <p:sp>
        <p:nvSpPr>
          <p:cNvPr id="9" name="Text Box 9"/>
          <p:cNvSpPr txBox="1">
            <a:spLocks noChangeArrowheads="1"/>
          </p:cNvSpPr>
          <p:nvPr/>
        </p:nvSpPr>
        <p:spPr bwMode="auto">
          <a:xfrm>
            <a:off x="4189984" y="4122170"/>
            <a:ext cx="115093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walk</a:t>
            </a:r>
            <a:endParaRPr lang="en-US" altLang="zh-CN" b="1" dirty="0">
              <a:solidFill>
                <a:srgbClr val="FF0000"/>
              </a:solidFill>
            </a:endParaRPr>
          </a:p>
        </p:txBody>
      </p:sp>
      <p:sp>
        <p:nvSpPr>
          <p:cNvPr id="10" name="Text Box 9"/>
          <p:cNvSpPr txBox="1">
            <a:spLocks noChangeArrowheads="1"/>
          </p:cNvSpPr>
          <p:nvPr/>
        </p:nvSpPr>
        <p:spPr bwMode="auto">
          <a:xfrm>
            <a:off x="6853016" y="4122170"/>
            <a:ext cx="172878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dance</a:t>
            </a:r>
            <a:endParaRPr lang="en-US" altLang="zh-CN" b="1" dirty="0">
              <a:solidFill>
                <a:srgbClr val="FF0000"/>
              </a:solidFill>
            </a:endParaRPr>
          </a:p>
        </p:txBody>
      </p:sp>
      <p:sp>
        <p:nvSpPr>
          <p:cNvPr id="4" name="Text Box 5"/>
          <p:cNvSpPr txBox="1">
            <a:spLocks noChangeArrowheads="1"/>
          </p:cNvSpPr>
          <p:nvPr/>
        </p:nvSpPr>
        <p:spPr bwMode="auto">
          <a:xfrm>
            <a:off x="2279650" y="620395"/>
            <a:ext cx="8166100" cy="829945"/>
          </a:xfrm>
          <a:prstGeom prst="rect">
            <a:avLst/>
          </a:prstGeom>
          <a:noFill/>
          <a:ln w="9525">
            <a:no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4000" b="1" dirty="0">
                <a:solidFill>
                  <a:srgbClr val="0000FF"/>
                </a:solidFill>
                <a:highlight>
                  <a:srgbClr val="FFFF00"/>
                </a:highlight>
                <a:latin typeface="Arial" panose="020B0604020202020204" pitchFamily="34" charset="0"/>
              </a:rPr>
              <a:t>What can robots can do now?</a:t>
            </a:r>
            <a:endParaRPr lang="en-US" altLang="zh-CN" sz="4000" b="1" dirty="0">
              <a:solidFill>
                <a:srgbClr val="0000FF"/>
              </a:solidFill>
              <a:highlight>
                <a:srgbClr val="FFFF00"/>
              </a:highlight>
              <a:latin typeface="Arial" panose="020B0604020202020204" pitchFamily="34"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655" y="548584"/>
            <a:ext cx="969044" cy="96904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7" grpId="0"/>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1"/>
          <p:cNvPicPr>
            <a:picLocks noChangeAspect="1"/>
          </p:cNvPicPr>
          <p:nvPr/>
        </p:nvPicPr>
        <p:blipFill>
          <a:blip r:embed="rId1"/>
          <a:stretch>
            <a:fillRect/>
          </a:stretch>
        </p:blipFill>
        <p:spPr>
          <a:xfrm>
            <a:off x="222250" y="116840"/>
            <a:ext cx="11852910" cy="6777990"/>
          </a:xfrm>
          <a:prstGeom prst="rect">
            <a:avLst/>
          </a:prstGeom>
        </p:spPr>
      </p:pic>
      <p:sp>
        <p:nvSpPr>
          <p:cNvPr id="11" name="Text Box 9"/>
          <p:cNvSpPr txBox="1">
            <a:spLocks noChangeArrowheads="1"/>
          </p:cNvSpPr>
          <p:nvPr>
            <p:custDataLst>
              <p:tags r:id="rId2"/>
            </p:custDataLst>
          </p:nvPr>
        </p:nvSpPr>
        <p:spPr bwMode="auto">
          <a:xfrm>
            <a:off x="6096000" y="871855"/>
            <a:ext cx="2365375" cy="534035"/>
          </a:xfrm>
          <a:prstGeom prst="rect">
            <a:avLst/>
          </a:prstGeom>
          <a:solidFill>
            <a:schemeClr val="bg1">
              <a:alpha val="69000"/>
            </a:schemeClr>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400" b="1" dirty="0">
                <a:solidFill>
                  <a:srgbClr val="FF0000"/>
                </a:solidFill>
              </a:rPr>
              <a:t>human servants </a:t>
            </a:r>
            <a:endParaRPr lang="en-US" altLang="zh-CN" sz="2400" b="1" dirty="0">
              <a:solidFill>
                <a:srgbClr val="FF0000"/>
              </a:solidFill>
            </a:endParaRPr>
          </a:p>
        </p:txBody>
      </p:sp>
      <p:sp>
        <p:nvSpPr>
          <p:cNvPr id="2" name="Text Box 9"/>
          <p:cNvSpPr txBox="1">
            <a:spLocks noChangeArrowheads="1"/>
          </p:cNvSpPr>
          <p:nvPr>
            <p:custDataLst>
              <p:tags r:id="rId3"/>
            </p:custDataLst>
          </p:nvPr>
        </p:nvSpPr>
        <p:spPr bwMode="auto">
          <a:xfrm>
            <a:off x="6240145" y="2420620"/>
            <a:ext cx="4775200" cy="534035"/>
          </a:xfrm>
          <a:prstGeom prst="rect">
            <a:avLst/>
          </a:prstGeom>
          <a:solidFill>
            <a:schemeClr val="bg1">
              <a:alpha val="84000"/>
            </a:schemeClr>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400" b="1" dirty="0">
                <a:solidFill>
                  <a:srgbClr val="FF0000"/>
                </a:solidFill>
              </a:rPr>
              <a:t>do simple jobs over and over again </a:t>
            </a:r>
            <a:endParaRPr lang="en-US" altLang="zh-CN" sz="2400" b="1" dirty="0">
              <a:solidFill>
                <a:srgbClr val="FF0000"/>
              </a:solidFill>
            </a:endParaRPr>
          </a:p>
        </p:txBody>
      </p:sp>
      <p:sp>
        <p:nvSpPr>
          <p:cNvPr id="3" name="Text Box 9"/>
          <p:cNvSpPr txBox="1">
            <a:spLocks noChangeArrowheads="1"/>
          </p:cNvSpPr>
          <p:nvPr>
            <p:custDataLst>
              <p:tags r:id="rId4"/>
            </p:custDataLst>
          </p:nvPr>
        </p:nvSpPr>
        <p:spPr bwMode="auto">
          <a:xfrm>
            <a:off x="6384290" y="4364355"/>
            <a:ext cx="2352675" cy="534035"/>
          </a:xfrm>
          <a:prstGeom prst="rect">
            <a:avLst/>
          </a:prstGeom>
          <a:solidFill>
            <a:schemeClr val="bg1">
              <a:alpha val="84000"/>
            </a:schemeClr>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400" b="1" dirty="0">
                <a:solidFill>
                  <a:srgbClr val="FF0000"/>
                </a:solidFill>
              </a:rPr>
              <a:t>walk and dance </a:t>
            </a:r>
            <a:endParaRPr lang="en-US" altLang="zh-CN" sz="2400" b="1" dirty="0">
              <a:solidFill>
                <a:srgbClr val="FF0000"/>
              </a:solidFill>
            </a:endParaRPr>
          </a:p>
        </p:txBody>
      </p:sp>
      <p:sp>
        <p:nvSpPr>
          <p:cNvPr id="5" name="Text Box 9"/>
          <p:cNvSpPr txBox="1">
            <a:spLocks noChangeArrowheads="1"/>
          </p:cNvSpPr>
          <p:nvPr>
            <p:custDataLst>
              <p:tags r:id="rId5"/>
            </p:custDataLst>
          </p:nvPr>
        </p:nvSpPr>
        <p:spPr bwMode="auto">
          <a:xfrm>
            <a:off x="9416415" y="3321050"/>
            <a:ext cx="2802255" cy="534035"/>
          </a:xfrm>
          <a:prstGeom prst="rect">
            <a:avLst/>
          </a:prstGeom>
          <a:solidFill>
            <a:schemeClr val="bg1">
              <a:alpha val="84000"/>
            </a:schemeClr>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400" b="1" dirty="0">
                <a:solidFill>
                  <a:srgbClr val="FF0000"/>
                </a:solidFill>
              </a:rPr>
              <a:t>help look for people </a:t>
            </a:r>
            <a:endParaRPr lang="en-US" altLang="zh-CN" sz="2400" b="1" dirty="0">
              <a:solidFill>
                <a:srgbClr val="FF0000"/>
              </a:solidFill>
            </a:endParaRPr>
          </a:p>
        </p:txBody>
      </p:sp>
      <p:sp>
        <p:nvSpPr>
          <p:cNvPr id="6" name="Text Box 9"/>
          <p:cNvSpPr txBox="1">
            <a:spLocks noChangeArrowheads="1"/>
          </p:cNvSpPr>
          <p:nvPr>
            <p:custDataLst>
              <p:tags r:id="rId6"/>
            </p:custDataLst>
          </p:nvPr>
        </p:nvSpPr>
        <p:spPr bwMode="auto">
          <a:xfrm>
            <a:off x="8402320" y="6236970"/>
            <a:ext cx="2990215" cy="534035"/>
          </a:xfrm>
          <a:prstGeom prst="rect">
            <a:avLst/>
          </a:prstGeom>
          <a:solidFill>
            <a:schemeClr val="bg1">
              <a:alpha val="84000"/>
            </a:schemeClr>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400" b="1" dirty="0">
                <a:solidFill>
                  <a:srgbClr val="FF0000"/>
                </a:solidFill>
              </a:rPr>
              <a:t>will look like animals </a:t>
            </a:r>
            <a:endParaRPr lang="en-US" altLang="zh-CN"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2" grpId="0" bldLvl="0" animBg="1"/>
      <p:bldP spid="3" grpId="0" bldLvl="0" animBg="1"/>
      <p:bldP spid="5" grpId="0" bldLvl="0" animBg="1"/>
      <p:bldP spid="6"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0722" name="Text Box 5"/>
          <p:cNvSpPr txBox="1">
            <a:spLocks noChangeArrowheads="1"/>
          </p:cNvSpPr>
          <p:nvPr/>
        </p:nvSpPr>
        <p:spPr bwMode="auto">
          <a:xfrm>
            <a:off x="1343472" y="1395263"/>
            <a:ext cx="10441160" cy="245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chemeClr val="tx1"/>
                </a:solidFill>
                <a:latin typeface="Arial" panose="020B0604020202020204" pitchFamily="34" charset="0"/>
              </a:rPr>
              <a:t>What kinds of animals might robots </a:t>
            </a:r>
            <a:r>
              <a:rPr lang="en-US" altLang="zh-CN" b="1" dirty="0">
                <a:solidFill>
                  <a:srgbClr val="0000FF"/>
                </a:solidFill>
                <a:latin typeface="Arial" panose="020B0604020202020204" pitchFamily="34" charset="0"/>
              </a:rPr>
              <a:t>look like</a:t>
            </a:r>
            <a:r>
              <a:rPr lang="en-US" altLang="zh-CN" b="1" dirty="0">
                <a:solidFill>
                  <a:schemeClr val="tx1"/>
                </a:solidFill>
                <a:latin typeface="Arial" panose="020B0604020202020204" pitchFamily="34" charset="0"/>
              </a:rPr>
              <a:t> in the future?</a:t>
            </a:r>
            <a:r>
              <a:rPr lang="en-US" altLang="zh-CN" b="1" dirty="0">
                <a:solidFill>
                  <a:srgbClr val="0000FF"/>
                </a:solidFill>
                <a:latin typeface="Arial" panose="020B0604020202020204" pitchFamily="34" charset="0"/>
              </a:rPr>
              <a:t> </a:t>
            </a:r>
            <a:r>
              <a:rPr lang="en-US" altLang="zh-CN" b="1" dirty="0">
                <a:solidFill>
                  <a:schemeClr val="tx1"/>
                </a:solidFill>
                <a:latin typeface="Arial" panose="020B0604020202020204" pitchFamily="34" charset="0"/>
              </a:rPr>
              <a:t>What do you think these robots will be able to </a:t>
            </a:r>
            <a:r>
              <a:rPr lang="en-US" altLang="zh-CN" b="1" dirty="0">
                <a:solidFill>
                  <a:srgbClr val="0000FF"/>
                </a:solidFill>
                <a:latin typeface="Arial" panose="020B0604020202020204" pitchFamily="34" charset="0"/>
              </a:rPr>
              <a:t>do</a:t>
            </a:r>
            <a:r>
              <a:rPr lang="en-US" altLang="zh-CN" b="1" dirty="0">
                <a:solidFill>
                  <a:schemeClr val="tx1"/>
                </a:solidFill>
                <a:latin typeface="Arial" panose="020B0604020202020204" pitchFamily="34" charset="0"/>
              </a:rPr>
              <a:t>? Write your ideas and discuss them with your partner.</a:t>
            </a:r>
            <a:r>
              <a:rPr lang="en-US" altLang="zh-CN" b="1" dirty="0">
                <a:solidFill>
                  <a:srgbClr val="0000FF"/>
                </a:solidFill>
              </a:rPr>
              <a:t>  </a:t>
            </a:r>
            <a:endParaRPr lang="en-US" altLang="zh-CN" b="1" dirty="0">
              <a:solidFill>
                <a:srgbClr val="0000FF"/>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890" y="1395263"/>
            <a:ext cx="1041598" cy="1041598"/>
          </a:xfrm>
          <a:prstGeom prst="rect">
            <a:avLst/>
          </a:prstGeom>
        </p:spPr>
      </p:pic>
      <p:sp>
        <p:nvSpPr>
          <p:cNvPr id="5" name="圆角矩形 4"/>
          <p:cNvSpPr/>
          <p:nvPr/>
        </p:nvSpPr>
        <p:spPr>
          <a:xfrm>
            <a:off x="1487488" y="3984446"/>
            <a:ext cx="9649072" cy="2376264"/>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31504" y="4240015"/>
            <a:ext cx="9361040" cy="1863090"/>
          </a:xfrm>
          <a:prstGeom prst="rect">
            <a:avLst/>
          </a:prstGeom>
          <a:noFill/>
        </p:spPr>
        <p:txBody>
          <a:bodyPr wrap="square" rtlCol="0">
            <a:spAutoFit/>
          </a:bodyPr>
          <a:lstStyle/>
          <a:p>
            <a:pPr>
              <a:lnSpc>
                <a:spcPct val="120000"/>
              </a:lnSpc>
            </a:pPr>
            <a:r>
              <a:rPr lang="en-US" altLang="zh-CN" sz="3200" b="1" dirty="0" smtClean="0">
                <a:latin typeface="Times New Roman" panose="02020603050405020304" pitchFamily="18" charset="0"/>
                <a:cs typeface="Times New Roman" panose="02020603050405020304" pitchFamily="18" charset="0"/>
              </a:rPr>
              <a:t>I think some future robots might look like _________. They will ____________________________________</a:t>
            </a:r>
            <a:endParaRPr lang="en-US" altLang="zh-CN" sz="3200" b="1" dirty="0" smtClean="0">
              <a:latin typeface="Times New Roman" panose="02020603050405020304" pitchFamily="18" charset="0"/>
              <a:cs typeface="Times New Roman" panose="02020603050405020304" pitchFamily="18" charset="0"/>
            </a:endParaRPr>
          </a:p>
          <a:p>
            <a:pPr>
              <a:lnSpc>
                <a:spcPct val="120000"/>
              </a:lnSpc>
            </a:pPr>
            <a:r>
              <a:rPr lang="en-US" altLang="zh-CN" sz="3200" b="1" dirty="0" smtClean="0">
                <a:latin typeface="Times New Roman" panose="02020603050405020304" pitchFamily="18" charset="0"/>
                <a:cs typeface="Times New Roman" panose="02020603050405020304" pitchFamily="18" charset="0"/>
              </a:rPr>
              <a:t>____________________________________________.</a:t>
            </a:r>
            <a:endParaRPr lang="zh-CN" altLang="en-US" sz="32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7768" y="281835"/>
            <a:ext cx="3895834" cy="1046865"/>
          </a:xfrm>
          <a:prstGeom prst="rect">
            <a:avLst/>
          </a:prstGeom>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290830" y="47625"/>
            <a:ext cx="11588750" cy="474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nSpc>
                <a:spcPct val="120000"/>
              </a:lnSpc>
            </a:pPr>
            <a:r>
              <a:rPr lang="en-US" altLang="zh-CN" sz="2800" b="1" dirty="0">
                <a:solidFill>
                  <a:srgbClr val="CC00FF"/>
                </a:solidFill>
                <a:latin typeface="Times New Roman" panose="02020603050405020304" pitchFamily="18" charset="0"/>
                <a:sym typeface="+mn-ea"/>
              </a:rPr>
              <a:t>para 4</a:t>
            </a:r>
            <a:r>
              <a:rPr lang="en-US" altLang="zh-CN" sz="2800" b="1" dirty="0">
                <a:solidFill>
                  <a:schemeClr val="tx1"/>
                </a:solidFill>
                <a:latin typeface="Times New Roman" panose="02020603050405020304" pitchFamily="18" charset="0"/>
                <a:sym typeface="+mn-ea"/>
              </a:rPr>
              <a:t>: Some scientists believe that there will be </a:t>
            </a:r>
            <a:r>
              <a:rPr lang="en-US" altLang="zh-CN" sz="2800" b="1" dirty="0">
                <a:solidFill>
                  <a:srgbClr val="FF0000"/>
                </a:solidFill>
                <a:latin typeface="Times New Roman" panose="02020603050405020304" pitchFamily="18" charset="0"/>
                <a:sym typeface="+mn-ea"/>
              </a:rPr>
              <a:t>more robots in the future</a:t>
            </a:r>
            <a:r>
              <a:rPr lang="en-US" altLang="zh-CN" sz="2800" b="1" dirty="0">
                <a:solidFill>
                  <a:schemeClr val="tx1"/>
                </a:solidFill>
                <a:latin typeface="Times New Roman" panose="02020603050405020304" pitchFamily="18" charset="0"/>
                <a:sym typeface="+mn-ea"/>
              </a:rPr>
              <a:t>. However, they agree it may </a:t>
            </a:r>
            <a:r>
              <a:rPr lang="en-US" altLang="zh-CN" sz="2800" b="1" dirty="0">
                <a:solidFill>
                  <a:srgbClr val="FF0000"/>
                </a:solidFill>
                <a:latin typeface="Times New Roman" panose="02020603050405020304" pitchFamily="18" charset="0"/>
                <a:sym typeface="+mn-ea"/>
              </a:rPr>
              <a:t>take hundreds of years</a:t>
            </a:r>
            <a:r>
              <a:rPr lang="en-US" altLang="zh-CN" sz="2800" b="1" dirty="0">
                <a:solidFill>
                  <a:schemeClr val="tx1"/>
                </a:solidFill>
                <a:latin typeface="Times New Roman" panose="02020603050405020304" pitchFamily="18" charset="0"/>
                <a:sym typeface="+mn-ea"/>
              </a:rPr>
              <a:t>. </a:t>
            </a:r>
            <a:r>
              <a:rPr lang="en-US" altLang="zh-CN" sz="2800" b="1" dirty="0">
                <a:solidFill>
                  <a:srgbClr val="FF0000"/>
                </a:solidFill>
                <a:latin typeface="Times New Roman" panose="02020603050405020304" pitchFamily="18" charset="0"/>
                <a:sym typeface="+mn-ea"/>
              </a:rPr>
              <a:t>These new robots will have many different shapes.</a:t>
            </a:r>
            <a:r>
              <a:rPr lang="en-US" altLang="zh-CN" sz="2800" b="1" dirty="0">
                <a:solidFill>
                  <a:schemeClr val="tx1"/>
                </a:solidFill>
                <a:latin typeface="Times New Roman" panose="02020603050405020304" pitchFamily="18" charset="0"/>
                <a:sym typeface="+mn-ea"/>
              </a:rPr>
              <a:t> Some will look like </a:t>
            </a:r>
            <a:r>
              <a:rPr lang="en-US" altLang="zh-CN" sz="2800" b="1" dirty="0">
                <a:solidFill>
                  <a:srgbClr val="FF0000"/>
                </a:solidFill>
                <a:latin typeface="Times New Roman" panose="02020603050405020304" pitchFamily="18" charset="0"/>
                <a:sym typeface="+mn-ea"/>
              </a:rPr>
              <a:t>humans</a:t>
            </a:r>
            <a:r>
              <a:rPr lang="en-US" altLang="zh-CN" sz="2800" b="1" dirty="0">
                <a:solidFill>
                  <a:schemeClr val="tx1"/>
                </a:solidFill>
                <a:latin typeface="Times New Roman" panose="02020603050405020304" pitchFamily="18" charset="0"/>
                <a:sym typeface="+mn-ea"/>
              </a:rPr>
              <a:t>, and others might look like </a:t>
            </a:r>
            <a:r>
              <a:rPr lang="en-US" altLang="zh-CN" sz="2800" b="1" dirty="0">
                <a:solidFill>
                  <a:srgbClr val="FF0000"/>
                </a:solidFill>
                <a:latin typeface="Times New Roman" panose="02020603050405020304" pitchFamily="18" charset="0"/>
                <a:sym typeface="+mn-ea"/>
              </a:rPr>
              <a:t>animals</a:t>
            </a:r>
            <a:r>
              <a:rPr lang="en-US" altLang="zh-CN" sz="2800" b="1" dirty="0">
                <a:solidFill>
                  <a:schemeClr val="tx1"/>
                </a:solidFill>
                <a:latin typeface="Times New Roman" panose="02020603050405020304" pitchFamily="18" charset="0"/>
                <a:sym typeface="+mn-ea"/>
              </a:rPr>
              <a:t>.(F</a:t>
            </a:r>
            <a:r>
              <a:rPr lang="en-US" altLang="zh-CN" sz="2800" b="1" dirty="0">
                <a:solidFill>
                  <a:schemeClr val="tx1"/>
                </a:solidFill>
                <a:latin typeface="Times New Roman" panose="02020603050405020304" pitchFamily="18" charset="0"/>
                <a:sym typeface="+mn-ea"/>
              </a:rPr>
              <a:t>uture)/</a:t>
            </a:r>
            <a:endParaRPr lang="en-US" altLang="zh-CN" sz="2800" b="1" dirty="0">
              <a:solidFill>
                <a:schemeClr val="tx1"/>
              </a:solidFill>
              <a:latin typeface="Times New Roman" panose="02020603050405020304" pitchFamily="18" charset="0"/>
              <a:sym typeface="+mn-ea"/>
            </a:endParaRPr>
          </a:p>
          <a:p>
            <a:pPr>
              <a:lnSpc>
                <a:spcPct val="120000"/>
              </a:lnSpc>
            </a:pPr>
            <a:r>
              <a:rPr lang="en-US" altLang="zh-CN" sz="2800" b="1" dirty="0">
                <a:solidFill>
                  <a:srgbClr val="FF0000"/>
                </a:solidFill>
                <a:latin typeface="Times New Roman" panose="02020603050405020304" pitchFamily="18" charset="0"/>
                <a:sym typeface="+mn-ea"/>
              </a:rPr>
              <a:t> In India</a:t>
            </a:r>
            <a:r>
              <a:rPr lang="en-US" altLang="zh-CN" sz="2800" b="1" dirty="0">
                <a:solidFill>
                  <a:schemeClr val="tx1"/>
                </a:solidFill>
                <a:latin typeface="Times New Roman" panose="02020603050405020304" pitchFamily="18" charset="0"/>
                <a:sym typeface="+mn-ea"/>
              </a:rPr>
              <a:t>, scientists made robots that </a:t>
            </a:r>
            <a:r>
              <a:rPr lang="en-US" altLang="zh-CN" sz="2800" b="1" u="sng" dirty="0">
                <a:solidFill>
                  <a:schemeClr val="tx1"/>
                </a:solidFill>
                <a:latin typeface="Times New Roman" panose="02020603050405020304" pitchFamily="18" charset="0"/>
                <a:sym typeface="+mn-ea"/>
              </a:rPr>
              <a:t>look like snakes</a:t>
            </a:r>
            <a:r>
              <a:rPr lang="en-US" altLang="zh-CN" sz="2800" b="1" dirty="0">
                <a:solidFill>
                  <a:schemeClr val="tx1"/>
                </a:solidFill>
                <a:latin typeface="Times New Roman" panose="02020603050405020304" pitchFamily="18" charset="0"/>
                <a:sym typeface="+mn-ea"/>
              </a:rPr>
              <a:t>. If buildings fall down with people inside, these snake robots can </a:t>
            </a:r>
            <a:r>
              <a:rPr lang="en-US" altLang="zh-CN" sz="2800" b="1" u="sng" dirty="0">
                <a:solidFill>
                  <a:schemeClr val="tx1"/>
                </a:solidFill>
                <a:latin typeface="Times New Roman" panose="02020603050405020304" pitchFamily="18" charset="0"/>
                <a:sym typeface="+mn-ea"/>
              </a:rPr>
              <a:t>help look for people under the buildings</a:t>
            </a:r>
            <a:r>
              <a:rPr lang="en-US" altLang="zh-CN" sz="2800" b="1" dirty="0">
                <a:solidFill>
                  <a:schemeClr val="tx1"/>
                </a:solidFill>
                <a:latin typeface="Times New Roman" panose="02020603050405020304" pitchFamily="18" charset="0"/>
                <a:sym typeface="+mn-ea"/>
              </a:rPr>
              <a:t>. This was not possible 20 years ago, but computers and rockets also </a:t>
            </a:r>
            <a:r>
              <a:rPr lang="en-US" altLang="zh-CN" sz="2800" b="1" dirty="0">
                <a:solidFill>
                  <a:srgbClr val="0000FF"/>
                </a:solidFill>
                <a:latin typeface="Times New Roman" panose="02020603050405020304" pitchFamily="18" charset="0"/>
                <a:sym typeface="+mn-ea"/>
              </a:rPr>
              <a:t>seemed impossible</a:t>
            </a:r>
            <a:r>
              <a:rPr lang="en-US" altLang="zh-CN" sz="2800" b="1" dirty="0">
                <a:solidFill>
                  <a:schemeClr val="tx1"/>
                </a:solidFill>
                <a:latin typeface="Times New Roman" panose="02020603050405020304" pitchFamily="18" charset="0"/>
                <a:sym typeface="+mn-ea"/>
              </a:rPr>
              <a:t> 100 years ago. We never know what will </a:t>
            </a:r>
            <a:r>
              <a:rPr lang="en-US" altLang="zh-CN" sz="2800" b="1" dirty="0">
                <a:solidFill>
                  <a:srgbClr val="0000FF"/>
                </a:solidFill>
                <a:latin typeface="Times New Roman" panose="02020603050405020304" pitchFamily="18" charset="0"/>
                <a:sym typeface="+mn-ea"/>
              </a:rPr>
              <a:t>happen</a:t>
            </a:r>
            <a:r>
              <a:rPr lang="en-US" altLang="zh-CN" sz="2800" b="1" dirty="0">
                <a:solidFill>
                  <a:schemeClr val="tx1"/>
                </a:solidFill>
                <a:latin typeface="Times New Roman" panose="02020603050405020304" pitchFamily="18" charset="0"/>
                <a:sym typeface="+mn-ea"/>
              </a:rPr>
              <a:t> in the future.(Today)</a:t>
            </a:r>
            <a:endParaRPr lang="en-US" altLang="zh-CN" sz="2800" b="1" dirty="0">
              <a:solidFill>
                <a:schemeClr val="tx1"/>
              </a:solidFill>
              <a:latin typeface="Times New Roman" panose="02020603050405020304" pitchFamily="18" charset="0"/>
              <a:sym typeface="+mn-ea"/>
            </a:endParaRPr>
          </a:p>
        </p:txBody>
      </p:sp>
      <p:sp>
        <p:nvSpPr>
          <p:cNvPr id="2" name="Text Box 5"/>
          <p:cNvSpPr txBox="1">
            <a:spLocks noChangeArrowheads="1"/>
          </p:cNvSpPr>
          <p:nvPr>
            <p:custDataLst>
              <p:tags r:id="rId2"/>
            </p:custDataLst>
          </p:nvPr>
        </p:nvSpPr>
        <p:spPr bwMode="auto">
          <a:xfrm>
            <a:off x="1039093" y="4438330"/>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today?</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in movies? </a:t>
            </a:r>
            <a:endParaRPr lang="en-US" altLang="zh-CN" b="1" dirty="0"/>
          </a:p>
        </p:txBody>
      </p:sp>
      <p:cxnSp>
        <p:nvCxnSpPr>
          <p:cNvPr id="12" name="直接连接符 11"/>
          <p:cNvCxnSpPr>
            <a:cxnSpLocks noChangeShapeType="1"/>
          </p:cNvCxnSpPr>
          <p:nvPr>
            <p:custDataLst>
              <p:tags r:id="rId3"/>
            </p:custDataLst>
          </p:nvPr>
        </p:nvCxnSpPr>
        <p:spPr bwMode="auto">
          <a:xfrm>
            <a:off x="2346697" y="4793637"/>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custDataLst>
              <p:tags r:id="rId4"/>
            </p:custDataLst>
          </p:nvPr>
        </p:nvCxnSpPr>
        <p:spPr bwMode="auto">
          <a:xfrm flipV="1">
            <a:off x="2346696" y="4862329"/>
            <a:ext cx="941810" cy="1233738"/>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5"/>
            </p:custDataLst>
          </p:nvPr>
        </p:nvCxnSpPr>
        <p:spPr bwMode="auto">
          <a:xfrm>
            <a:off x="2385008" y="5463052"/>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8" name="直接连接符 17"/>
          <p:cNvCxnSpPr>
            <a:cxnSpLocks noChangeShapeType="1"/>
          </p:cNvCxnSpPr>
          <p:nvPr>
            <p:custDataLst>
              <p:tags r:id="rId6"/>
            </p:custDataLst>
          </p:nvPr>
        </p:nvCxnSpPr>
        <p:spPr bwMode="auto">
          <a:xfrm flipV="1">
            <a:off x="2346695" y="5463052"/>
            <a:ext cx="980122" cy="116462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Text Box 7"/>
          <p:cNvSpPr txBox="1">
            <a:spLocks noChangeArrowheads="1"/>
          </p:cNvSpPr>
          <p:nvPr/>
        </p:nvSpPr>
        <p:spPr bwMode="auto">
          <a:xfrm>
            <a:off x="5015880" y="695537"/>
            <a:ext cx="6768752" cy="3044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sym typeface="+mn-ea"/>
              </a:rPr>
              <a:t>I think some future robots might look </a:t>
            </a:r>
            <a:r>
              <a:rPr lang="en-US" altLang="zh-CN" b="1" dirty="0" smtClean="0">
                <a:cs typeface="Times New Roman" panose="02020603050405020304" pitchFamily="18" charset="0"/>
                <a:sym typeface="+mn-ea"/>
              </a:rPr>
              <a:t>like </a:t>
            </a:r>
            <a:r>
              <a:rPr lang="en-US" altLang="zh-CN" b="1" dirty="0">
                <a:solidFill>
                  <a:srgbClr val="FF0000"/>
                </a:solidFill>
              </a:rPr>
              <a:t>snakes</a:t>
            </a:r>
            <a:r>
              <a:rPr lang="en-US" altLang="zh-CN" b="1" dirty="0"/>
              <a:t>. </a:t>
            </a:r>
            <a:r>
              <a:rPr lang="en-US" altLang="zh-CN" b="1" dirty="0">
                <a:solidFill>
                  <a:schemeClr val="tx1"/>
                </a:solidFill>
              </a:rPr>
              <a:t>They will</a:t>
            </a:r>
            <a:r>
              <a:rPr lang="en-US" altLang="zh-CN" b="1" dirty="0">
                <a:solidFill>
                  <a:srgbClr val="FF0000"/>
                </a:solidFill>
              </a:rPr>
              <a:t> can/be able to </a:t>
            </a:r>
            <a:r>
              <a:rPr lang="en-US" altLang="zh-CN" b="1" u="sng" dirty="0">
                <a:solidFill>
                  <a:srgbClr val="FF0000"/>
                </a:solidFill>
              </a:rPr>
              <a:t>help look for people under the </a:t>
            </a:r>
            <a:r>
              <a:rPr lang="en-US" altLang="zh-CN" b="1" u="sng" dirty="0" smtClean="0">
                <a:solidFill>
                  <a:srgbClr val="FF0000"/>
                </a:solidFill>
              </a:rPr>
              <a:t>buildings</a:t>
            </a:r>
            <a:r>
              <a:rPr lang="en-US" altLang="zh-CN" b="1" dirty="0" smtClean="0"/>
              <a:t> </a:t>
            </a:r>
            <a:r>
              <a:rPr lang="en-US" altLang="zh-CN" b="1" dirty="0">
                <a:solidFill>
                  <a:srgbClr val="FF0000"/>
                </a:solidFill>
              </a:rPr>
              <a:t>if buildings fall down with people inside</a:t>
            </a:r>
            <a:r>
              <a:rPr lang="en-US" altLang="zh-CN" b="1" dirty="0"/>
              <a:t>. </a:t>
            </a:r>
            <a:endParaRPr lang="en-US" altLang="zh-CN" b="1" dirty="0">
              <a:cs typeface="Times New Roman" panose="02020603050405020304" pitchFamily="18" charset="0"/>
            </a:endParaRPr>
          </a:p>
        </p:txBody>
      </p:sp>
      <p:sp>
        <p:nvSpPr>
          <p:cNvPr id="3" name="Text Box 6"/>
          <p:cNvSpPr txBox="1">
            <a:spLocks noChangeArrowheads="1"/>
          </p:cNvSpPr>
          <p:nvPr/>
        </p:nvSpPr>
        <p:spPr bwMode="auto">
          <a:xfrm>
            <a:off x="479376" y="4064670"/>
            <a:ext cx="6552728" cy="245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1186180" indent="-285750" eaLnBrk="0" hangingPunct="0">
              <a:defRPr sz="3200">
                <a:solidFill>
                  <a:schemeClr val="tx1"/>
                </a:solidFill>
                <a:latin typeface="Times New Roman" panose="02020603050405020304" pitchFamily="18" charset="0"/>
                <a:ea typeface="宋体" panose="02010600030101010101" pitchFamily="2" charset="-122"/>
              </a:defRPr>
            </a:lvl2pPr>
            <a:lvl3pPr marL="1593850" indent="-228600" eaLnBrk="0" hangingPunct="0">
              <a:defRPr sz="3200">
                <a:solidFill>
                  <a:schemeClr val="tx1"/>
                </a:solidFill>
                <a:latin typeface="Times New Roman" panose="02020603050405020304" pitchFamily="18" charset="0"/>
                <a:ea typeface="宋体" panose="02010600030101010101" pitchFamily="2" charset="-122"/>
              </a:defRPr>
            </a:lvl3pPr>
            <a:lvl4pPr marL="2002155" indent="-228600" eaLnBrk="0" hangingPunct="0">
              <a:defRPr sz="3200">
                <a:solidFill>
                  <a:schemeClr val="tx1"/>
                </a:solidFill>
                <a:latin typeface="Times New Roman" panose="02020603050405020304" pitchFamily="18" charset="0"/>
                <a:ea typeface="宋体" panose="02010600030101010101" pitchFamily="2" charset="-122"/>
              </a:defRPr>
            </a:lvl4pPr>
            <a:lvl5pPr marL="2409825" indent="-228600" eaLnBrk="0" hangingPunct="0">
              <a:defRPr sz="3200">
                <a:solidFill>
                  <a:schemeClr val="tx1"/>
                </a:solidFill>
                <a:latin typeface="Times New Roman" panose="02020603050405020304" pitchFamily="18" charset="0"/>
                <a:ea typeface="宋体" panose="02010600030101010101" pitchFamily="2" charset="-122"/>
              </a:defRPr>
            </a:lvl5pPr>
            <a:lvl6pPr marL="28670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242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814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86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chemeClr val="tx1"/>
                </a:solidFill>
                <a:cs typeface="Times New Roman" panose="02020603050405020304" pitchFamily="18" charset="0"/>
              </a:rPr>
              <a:t>I think</a:t>
            </a:r>
            <a:r>
              <a:rPr lang="en-US" altLang="zh-CN" b="1" dirty="0">
                <a:cs typeface="Times New Roman" panose="02020603050405020304" pitchFamily="18" charset="0"/>
              </a:rPr>
              <a:t> some future robots might look </a:t>
            </a:r>
            <a:r>
              <a:rPr lang="en-US" altLang="zh-CN" b="1" dirty="0" smtClean="0">
                <a:cs typeface="Times New Roman" panose="02020603050405020304" pitchFamily="18" charset="0"/>
              </a:rPr>
              <a:t>like </a:t>
            </a:r>
            <a:r>
              <a:rPr lang="en-US" altLang="zh-CN" b="1" dirty="0" smtClean="0">
                <a:solidFill>
                  <a:srgbClr val="FF0000"/>
                </a:solidFill>
                <a:cs typeface="Times New Roman" panose="02020603050405020304" pitchFamily="18" charset="0"/>
              </a:rPr>
              <a:t>spiders</a:t>
            </a:r>
            <a:r>
              <a:rPr lang="en-US" altLang="zh-CN" b="1" dirty="0">
                <a:solidFill>
                  <a:srgbClr val="FF0000"/>
                </a:solidFill>
                <a:cs typeface="Times New Roman" panose="02020603050405020304" pitchFamily="18" charset="0"/>
              </a:rPr>
              <a:t>. </a:t>
            </a:r>
            <a:r>
              <a:rPr lang="en-US" altLang="zh-CN" b="1" dirty="0">
                <a:solidFill>
                  <a:schemeClr val="tx1"/>
                </a:solidFill>
                <a:cs typeface="Times New Roman" panose="02020603050405020304" pitchFamily="18" charset="0"/>
              </a:rPr>
              <a:t>They will</a:t>
            </a:r>
            <a:r>
              <a:rPr lang="en-US" altLang="zh-CN" b="1" dirty="0">
                <a:solidFill>
                  <a:srgbClr val="FF0000"/>
                </a:solidFill>
                <a:cs typeface="Times New Roman" panose="02020603050405020304" pitchFamily="18" charset="0"/>
              </a:rPr>
              <a:t> be able to </a:t>
            </a:r>
            <a:r>
              <a:rPr lang="en-US" altLang="zh-CN" b="1" u="sng" dirty="0">
                <a:solidFill>
                  <a:srgbClr val="FF0000"/>
                </a:solidFill>
                <a:cs typeface="Times New Roman" panose="02020603050405020304" pitchFamily="18" charset="0"/>
              </a:rPr>
              <a:t>help humans clean the window and sweep the floor</a:t>
            </a:r>
            <a:r>
              <a:rPr lang="en-US" altLang="zh-CN" b="1" dirty="0">
                <a:cs typeface="Times New Roman" panose="02020603050405020304" pitchFamily="18" charset="0"/>
              </a:rPr>
              <a:t>.  </a:t>
            </a:r>
            <a:endParaRPr lang="en-US" altLang="zh-CN" b="1" dirty="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7314432" y="3869354"/>
            <a:ext cx="4295679" cy="2651373"/>
          </a:xfrm>
          <a:prstGeom prst="rect">
            <a:avLst/>
          </a:prstGeom>
        </p:spPr>
      </p:pic>
      <p:pic>
        <p:nvPicPr>
          <p:cNvPr id="7" name="图片 6"/>
          <p:cNvPicPr>
            <a:picLocks noChangeAspect="1"/>
          </p:cNvPicPr>
          <p:nvPr/>
        </p:nvPicPr>
        <p:blipFill>
          <a:blip r:embed="rId3"/>
          <a:stretch>
            <a:fillRect/>
          </a:stretch>
        </p:blipFill>
        <p:spPr>
          <a:xfrm>
            <a:off x="479376" y="695537"/>
            <a:ext cx="4410075" cy="23526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Text Box 8"/>
          <p:cNvSpPr txBox="1">
            <a:spLocks noChangeArrowheads="1"/>
          </p:cNvSpPr>
          <p:nvPr/>
        </p:nvSpPr>
        <p:spPr bwMode="auto">
          <a:xfrm>
            <a:off x="2584255" y="554177"/>
            <a:ext cx="8983556" cy="245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sym typeface="+mn-ea"/>
              </a:rPr>
              <a:t>I think some future robots might look </a:t>
            </a:r>
            <a:r>
              <a:rPr lang="en-US" altLang="zh-CN" b="1" dirty="0" smtClean="0">
                <a:cs typeface="Times New Roman" panose="02020603050405020304" pitchFamily="18" charset="0"/>
                <a:sym typeface="+mn-ea"/>
              </a:rPr>
              <a:t>like</a:t>
            </a:r>
            <a:r>
              <a:rPr lang="en-US" altLang="zh-CN" b="1" dirty="0">
                <a:cs typeface="Times New Roman" panose="02020603050405020304" pitchFamily="18" charset="0"/>
              </a:rPr>
              <a:t> </a:t>
            </a:r>
            <a:r>
              <a:rPr lang="en-US" altLang="zh-CN" b="1" dirty="0">
                <a:solidFill>
                  <a:srgbClr val="FF0000"/>
                </a:solidFill>
                <a:cs typeface="Times New Roman" panose="02020603050405020304" pitchFamily="18" charset="0"/>
              </a:rPr>
              <a:t>people</a:t>
            </a:r>
            <a:r>
              <a:rPr lang="en-US" altLang="zh-CN" b="1" dirty="0">
                <a:cs typeface="Times New Roman" panose="02020603050405020304" pitchFamily="18" charset="0"/>
              </a:rPr>
              <a:t>. </a:t>
            </a:r>
            <a:r>
              <a:rPr lang="en-US" altLang="zh-CN" b="1" dirty="0" smtClean="0">
                <a:cs typeface="Times New Roman" panose="02020603050405020304" pitchFamily="18" charset="0"/>
              </a:rPr>
              <a:t>They </a:t>
            </a:r>
            <a:r>
              <a:rPr lang="en-US" altLang="zh-CN" b="1" dirty="0">
                <a:solidFill>
                  <a:schemeClr val="tx1"/>
                </a:solidFill>
                <a:cs typeface="Times New Roman" panose="02020603050405020304" pitchFamily="18" charset="0"/>
              </a:rPr>
              <a:t>will</a:t>
            </a:r>
            <a:r>
              <a:rPr lang="en-US" altLang="zh-CN" b="1" dirty="0">
                <a:solidFill>
                  <a:srgbClr val="FF0000"/>
                </a:solidFill>
                <a:cs typeface="Times New Roman" panose="02020603050405020304" pitchFamily="18" charset="0"/>
              </a:rPr>
              <a:t> be able to </a:t>
            </a:r>
            <a:r>
              <a:rPr lang="en-US" altLang="zh-CN" b="1" u="sng" dirty="0">
                <a:solidFill>
                  <a:srgbClr val="FF0000"/>
                </a:solidFill>
                <a:cs typeface="Times New Roman" panose="02020603050405020304" pitchFamily="18" charset="0"/>
              </a:rPr>
              <a:t>sing, dance and talk with us</a:t>
            </a:r>
            <a:r>
              <a:rPr lang="en-US" altLang="zh-CN" b="1" dirty="0">
                <a:cs typeface="Times New Roman" panose="02020603050405020304" pitchFamily="18" charset="0"/>
              </a:rPr>
              <a:t>. They will </a:t>
            </a:r>
            <a:r>
              <a:rPr lang="en-US" altLang="zh-CN" b="1" dirty="0">
                <a:solidFill>
                  <a:srgbClr val="FF0000"/>
                </a:solidFill>
                <a:cs typeface="Times New Roman" panose="02020603050405020304" pitchFamily="18" charset="0"/>
              </a:rPr>
              <a:t>also be able to</a:t>
            </a:r>
            <a:r>
              <a:rPr lang="en-US" altLang="zh-CN" b="1" dirty="0">
                <a:cs typeface="Times New Roman" panose="02020603050405020304" pitchFamily="18" charset="0"/>
              </a:rPr>
              <a:t> </a:t>
            </a:r>
            <a:r>
              <a:rPr lang="en-US" altLang="zh-CN" b="1" u="sng" dirty="0" smtClean="0">
                <a:solidFill>
                  <a:srgbClr val="FF0000"/>
                </a:solidFill>
                <a:cs typeface="Times New Roman" panose="02020603050405020304" pitchFamily="18" charset="0"/>
              </a:rPr>
              <a:t>serve </a:t>
            </a:r>
            <a:r>
              <a:rPr lang="en-US" altLang="zh-CN" b="1" u="sng" dirty="0">
                <a:solidFill>
                  <a:srgbClr val="FF0000"/>
                </a:solidFill>
                <a:cs typeface="Times New Roman" panose="02020603050405020304" pitchFamily="18" charset="0"/>
              </a:rPr>
              <a:t>us</a:t>
            </a:r>
            <a:r>
              <a:rPr lang="en-US" altLang="zh-CN" b="1" dirty="0">
                <a:solidFill>
                  <a:schemeClr val="tx1"/>
                </a:solidFill>
                <a:cs typeface="Times New Roman" panose="02020603050405020304" pitchFamily="18" charset="0"/>
              </a:rPr>
              <a:t>.</a:t>
            </a:r>
            <a:r>
              <a:rPr lang="en-US" altLang="zh-CN" b="1" dirty="0">
                <a:solidFill>
                  <a:srgbClr val="FF0000"/>
                </a:solidFill>
                <a:cs typeface="Times New Roman" panose="02020603050405020304" pitchFamily="18" charset="0"/>
              </a:rPr>
              <a:t> They can make dinner, do the dishes</a:t>
            </a:r>
            <a:r>
              <a:rPr lang="en-US" altLang="zh-CN" b="1" dirty="0">
                <a:cs typeface="Times New Roman" panose="02020603050405020304" pitchFamily="18" charset="0"/>
              </a:rPr>
              <a:t> </a:t>
            </a:r>
            <a:r>
              <a:rPr lang="en-US" altLang="zh-CN" b="1" dirty="0">
                <a:solidFill>
                  <a:srgbClr val="FF0000"/>
                </a:solidFill>
                <a:cs typeface="Times New Roman" panose="02020603050405020304" pitchFamily="18" charset="0"/>
              </a:rPr>
              <a:t>and make coffee for us</a:t>
            </a:r>
            <a:r>
              <a:rPr lang="en-US" altLang="zh-CN" b="1" dirty="0">
                <a:cs typeface="Times New Roman" panose="02020603050405020304" pitchFamily="18" charset="0"/>
              </a:rPr>
              <a:t>. </a:t>
            </a:r>
            <a:endParaRPr lang="en-US" altLang="zh-CN" b="1" dirty="0">
              <a:cs typeface="Times New Roman" panose="02020603050405020304" pitchFamily="18" charset="0"/>
            </a:endParaRPr>
          </a:p>
        </p:txBody>
      </p:sp>
      <p:sp>
        <p:nvSpPr>
          <p:cNvPr id="6" name="Text Box 5"/>
          <p:cNvSpPr txBox="1">
            <a:spLocks noChangeArrowheads="1"/>
          </p:cNvSpPr>
          <p:nvPr/>
        </p:nvSpPr>
        <p:spPr bwMode="auto">
          <a:xfrm>
            <a:off x="525452" y="3619940"/>
            <a:ext cx="7128792" cy="245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sym typeface="+mn-ea"/>
              </a:rPr>
              <a:t>I think some future robots might look </a:t>
            </a:r>
            <a:r>
              <a:rPr lang="en-US" altLang="zh-CN" b="1" dirty="0" smtClean="0">
                <a:cs typeface="Times New Roman" panose="02020603050405020304" pitchFamily="18" charset="0"/>
                <a:sym typeface="+mn-ea"/>
              </a:rPr>
              <a:t>like</a:t>
            </a:r>
            <a:r>
              <a:rPr lang="en-US" altLang="zh-CN" b="1" dirty="0">
                <a:cs typeface="Times New Roman" panose="02020603050405020304" pitchFamily="18" charset="0"/>
              </a:rPr>
              <a:t> </a:t>
            </a:r>
            <a:r>
              <a:rPr lang="en-US" altLang="zh-CN" b="1" dirty="0">
                <a:solidFill>
                  <a:srgbClr val="FF0000"/>
                </a:solidFill>
                <a:cs typeface="Times New Roman" panose="02020603050405020304" pitchFamily="18" charset="0"/>
              </a:rPr>
              <a:t>big arms</a:t>
            </a:r>
            <a:r>
              <a:rPr lang="en-US" altLang="zh-CN" b="1" dirty="0">
                <a:cs typeface="Times New Roman" panose="02020603050405020304" pitchFamily="18" charset="0"/>
              </a:rPr>
              <a:t>. They</a:t>
            </a:r>
            <a:r>
              <a:rPr lang="en-US" altLang="zh-CN" b="1" dirty="0">
                <a:solidFill>
                  <a:schemeClr val="tx1"/>
                </a:solidFill>
                <a:cs typeface="Times New Roman" panose="02020603050405020304" pitchFamily="18" charset="0"/>
              </a:rPr>
              <a:t> will</a:t>
            </a:r>
            <a:r>
              <a:rPr lang="en-US" altLang="zh-CN" b="1" dirty="0">
                <a:solidFill>
                  <a:srgbClr val="FF0000"/>
                </a:solidFill>
                <a:cs typeface="Times New Roman" panose="02020603050405020304" pitchFamily="18" charset="0"/>
              </a:rPr>
              <a:t> be able to </a:t>
            </a:r>
            <a:r>
              <a:rPr lang="en-US" altLang="zh-CN" b="1" u="sng" dirty="0">
                <a:solidFill>
                  <a:srgbClr val="FF0000"/>
                </a:solidFill>
                <a:cs typeface="Times New Roman" panose="02020603050405020304" pitchFamily="18" charset="0"/>
              </a:rPr>
              <a:t>work in factories</a:t>
            </a:r>
            <a:r>
              <a:rPr lang="en-US" altLang="zh-CN" b="1" dirty="0">
                <a:cs typeface="Times New Roman" panose="02020603050405020304" pitchFamily="18" charset="0"/>
              </a:rPr>
              <a:t>. They can </a:t>
            </a:r>
            <a:r>
              <a:rPr lang="en-US" altLang="zh-CN" b="1" dirty="0">
                <a:solidFill>
                  <a:srgbClr val="FF0000"/>
                </a:solidFill>
                <a:cs typeface="Times New Roman" panose="02020603050405020304" pitchFamily="18" charset="0"/>
              </a:rPr>
              <a:t>help make cars</a:t>
            </a:r>
            <a:r>
              <a:rPr lang="en-US" altLang="zh-CN" b="1" dirty="0">
                <a:cs typeface="Times New Roman" panose="02020603050405020304" pitchFamily="18" charset="0"/>
              </a:rPr>
              <a:t> and </a:t>
            </a:r>
            <a:r>
              <a:rPr lang="en-US" altLang="zh-CN" b="1" dirty="0">
                <a:solidFill>
                  <a:srgbClr val="FF0000"/>
                </a:solidFill>
                <a:cs typeface="Times New Roman" panose="02020603050405020304" pitchFamily="18" charset="0"/>
              </a:rPr>
              <a:t>do simple jobs over and over again</a:t>
            </a:r>
            <a:r>
              <a:rPr lang="en-US" altLang="zh-CN" b="1" dirty="0">
                <a:cs typeface="Times New Roman" panose="02020603050405020304" pitchFamily="18" charset="0"/>
              </a:rPr>
              <a:t>. </a:t>
            </a:r>
            <a:endParaRPr lang="en-US" altLang="zh-CN" b="1" dirty="0">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569785" y="106649"/>
            <a:ext cx="2089412" cy="3187133"/>
          </a:xfrm>
          <a:prstGeom prst="rect">
            <a:avLst/>
          </a:prstGeom>
        </p:spPr>
      </p:pic>
      <p:pic>
        <p:nvPicPr>
          <p:cNvPr id="4" name="图片 3" descr="微信图片_20231122152617"/>
          <p:cNvPicPr>
            <a:picLocks noChangeAspect="1"/>
          </p:cNvPicPr>
          <p:nvPr/>
        </p:nvPicPr>
        <p:blipFill>
          <a:blip r:embed="rId3"/>
          <a:stretch>
            <a:fillRect/>
          </a:stretch>
        </p:blipFill>
        <p:spPr>
          <a:xfrm>
            <a:off x="7842885" y="3500755"/>
            <a:ext cx="3999865" cy="2667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1199456" y="1700808"/>
            <a:ext cx="10009112" cy="4228850"/>
          </a:xfrm>
          <a:prstGeom prst="rect">
            <a:avLst/>
          </a:prstGeom>
          <a:noFill/>
          <a:ln w="19050">
            <a:solidFill>
              <a:srgbClr val="FF7A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20000"/>
              </a:lnSpc>
              <a:buFont typeface="Arial" panose="020B0604020202020204" pitchFamily="34" charset="0"/>
              <a:buChar char="•"/>
            </a:pPr>
            <a:r>
              <a:rPr lang="en-US" altLang="zh-CN" b="1" dirty="0" smtClean="0">
                <a:cs typeface="Times New Roman" panose="02020603050405020304" pitchFamily="18" charset="0"/>
              </a:rPr>
              <a:t>I think we will have robots for cleaning the house.</a:t>
            </a:r>
            <a:endParaRPr lang="en-US" altLang="zh-CN" b="1" dirty="0" smtClean="0">
              <a:cs typeface="Times New Roman" panose="02020603050405020304" pitchFamily="18" charset="0"/>
            </a:endParaRPr>
          </a:p>
          <a:p>
            <a:pPr marL="457200" indent="-457200" eaLnBrk="1" hangingPunct="1">
              <a:lnSpc>
                <a:spcPct val="120000"/>
              </a:lnSpc>
              <a:buFont typeface="Arial" panose="020B0604020202020204" pitchFamily="34" charset="0"/>
              <a:buChar char="•"/>
            </a:pPr>
            <a:r>
              <a:rPr lang="en-US" altLang="zh-CN" b="1" dirty="0" smtClean="0">
                <a:cs typeface="Times New Roman" panose="02020603050405020304" pitchFamily="18" charset="0"/>
              </a:rPr>
              <a:t>I think we will have robots for cleaning the house and washing the car.</a:t>
            </a:r>
            <a:endParaRPr lang="en-US" altLang="zh-CN" b="1" dirty="0" smtClean="0">
              <a:cs typeface="Times New Roman" panose="02020603050405020304" pitchFamily="18" charset="0"/>
            </a:endParaRPr>
          </a:p>
          <a:p>
            <a:pPr marL="457200" indent="-457200" eaLnBrk="1" hangingPunct="1">
              <a:lnSpc>
                <a:spcPct val="120000"/>
              </a:lnSpc>
              <a:buFont typeface="Arial" panose="020B0604020202020204" pitchFamily="34" charset="0"/>
              <a:buChar char="•"/>
            </a:pPr>
            <a:r>
              <a:rPr lang="en-US" altLang="zh-CN" b="1" dirty="0" smtClean="0">
                <a:cs typeface="Times New Roman" panose="02020603050405020304" pitchFamily="18" charset="0"/>
              </a:rPr>
              <a:t>I think we will have robots for cleaning the house, washing the car and doing the shopping.</a:t>
            </a:r>
            <a:endParaRPr lang="en-US" altLang="zh-CN" b="1" dirty="0" smtClean="0">
              <a:cs typeface="Times New Roman" panose="02020603050405020304" pitchFamily="18" charset="0"/>
            </a:endParaRPr>
          </a:p>
          <a:p>
            <a:pPr marL="457200" indent="-457200" eaLnBrk="1" hangingPunct="1">
              <a:lnSpc>
                <a:spcPct val="120000"/>
              </a:lnSpc>
              <a:buFont typeface="Arial" panose="020B0604020202020204" pitchFamily="34" charset="0"/>
              <a:buChar char="•"/>
            </a:pPr>
            <a:r>
              <a:rPr lang="en-US" altLang="zh-CN" b="1" dirty="0" smtClean="0">
                <a:cs typeface="Times New Roman" panose="02020603050405020304" pitchFamily="18" charset="0"/>
              </a:rPr>
              <a:t>I think we will have robots for…</a:t>
            </a:r>
            <a:endParaRPr lang="en-US" altLang="zh-CN" b="1" dirty="0" smtClean="0">
              <a:cs typeface="Times New Roman" panose="02020603050405020304" pitchFamily="18" charset="0"/>
            </a:endParaRPr>
          </a:p>
          <a:p>
            <a:pPr marL="457200" indent="-457200" eaLnBrk="1" hangingPunct="1">
              <a:lnSpc>
                <a:spcPct val="120000"/>
              </a:lnSpc>
              <a:buFont typeface="Arial" panose="020B0604020202020204" pitchFamily="34" charset="0"/>
              <a:buChar char="•"/>
            </a:pPr>
            <a:r>
              <a:rPr lang="en-US" altLang="zh-CN" b="1" dirty="0" smtClean="0">
                <a:cs typeface="Times New Roman" panose="02020603050405020304" pitchFamily="18" charset="0"/>
              </a:rPr>
              <a:t>I think we will have robots for…</a:t>
            </a:r>
            <a:endParaRPr lang="en-US" altLang="zh-CN" b="1" dirty="0">
              <a:cs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7" y="560918"/>
            <a:ext cx="6048672" cy="1108923"/>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Text Box 7"/>
          <p:cNvSpPr txBox="1">
            <a:spLocks noChangeArrowheads="1"/>
          </p:cNvSpPr>
          <p:nvPr/>
        </p:nvSpPr>
        <p:spPr bwMode="auto">
          <a:xfrm>
            <a:off x="4320371" y="1806311"/>
            <a:ext cx="7208704" cy="4819781"/>
          </a:xfrm>
          <a:prstGeom prst="rect">
            <a:avLst/>
          </a:prstGeom>
          <a:noFill/>
          <a:ln w="19050">
            <a:solidFill>
              <a:srgbClr val="E47204"/>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rPr>
              <a:t>I agree </a:t>
            </a:r>
            <a:r>
              <a:rPr lang="en-US" altLang="zh-CN" b="1" dirty="0" smtClean="0">
                <a:cs typeface="Times New Roman" panose="02020603050405020304" pitchFamily="18" charset="0"/>
              </a:rPr>
              <a:t>with you that </a:t>
            </a:r>
            <a:r>
              <a:rPr lang="en-US" altLang="zh-CN" b="1" dirty="0">
                <a:cs typeface="Times New Roman" panose="02020603050405020304" pitchFamily="18" charset="0"/>
              </a:rPr>
              <a:t>…</a:t>
            </a:r>
            <a:endParaRPr lang="en-US" altLang="zh-CN" b="1" dirty="0">
              <a:cs typeface="Times New Roman" panose="02020603050405020304" pitchFamily="18" charset="0"/>
            </a:endParaRPr>
          </a:p>
          <a:p>
            <a:pPr eaLnBrk="1" hangingPunct="1">
              <a:lnSpc>
                <a:spcPct val="120000"/>
              </a:lnSpc>
            </a:pPr>
            <a:r>
              <a:rPr lang="en-US" altLang="zh-CN" b="1" dirty="0">
                <a:cs typeface="Times New Roman" panose="02020603050405020304" pitchFamily="18" charset="0"/>
              </a:rPr>
              <a:t>I hope so. </a:t>
            </a:r>
            <a:endParaRPr lang="en-US" altLang="zh-CN" b="1" dirty="0">
              <a:cs typeface="Times New Roman" panose="02020603050405020304" pitchFamily="18" charset="0"/>
            </a:endParaRPr>
          </a:p>
          <a:p>
            <a:pPr eaLnBrk="1" hangingPunct="1">
              <a:lnSpc>
                <a:spcPct val="120000"/>
              </a:lnSpc>
            </a:pPr>
            <a:r>
              <a:rPr lang="en-US" altLang="zh-CN" b="1" dirty="0" smtClean="0">
                <a:cs typeface="Times New Roman" panose="02020603050405020304" pitchFamily="18" charset="0"/>
              </a:rPr>
              <a:t>Yeah, probably</a:t>
            </a:r>
            <a:r>
              <a:rPr lang="en-US" altLang="zh-CN" b="1" dirty="0">
                <a:cs typeface="Times New Roman" panose="02020603050405020304" pitchFamily="18" charset="0"/>
              </a:rPr>
              <a:t>. </a:t>
            </a:r>
            <a:endParaRPr lang="en-US" altLang="zh-CN" b="1" dirty="0">
              <a:cs typeface="Times New Roman" panose="02020603050405020304" pitchFamily="18" charset="0"/>
            </a:endParaRPr>
          </a:p>
          <a:p>
            <a:pPr eaLnBrk="1" hangingPunct="1">
              <a:lnSpc>
                <a:spcPct val="120000"/>
              </a:lnSpc>
            </a:pPr>
            <a:r>
              <a:rPr lang="en-US" altLang="zh-CN" b="1" dirty="0">
                <a:cs typeface="Times New Roman" panose="02020603050405020304" pitchFamily="18" charset="0"/>
              </a:rPr>
              <a:t>Well, I don’t think…</a:t>
            </a:r>
            <a:endParaRPr lang="en-US" altLang="zh-CN" b="1" dirty="0">
              <a:cs typeface="Times New Roman" panose="02020603050405020304" pitchFamily="18" charset="0"/>
            </a:endParaRPr>
          </a:p>
          <a:p>
            <a:pPr eaLnBrk="1" hangingPunct="1">
              <a:lnSpc>
                <a:spcPct val="120000"/>
              </a:lnSpc>
            </a:pPr>
            <a:r>
              <a:rPr lang="en-US" altLang="zh-CN" b="1" dirty="0">
                <a:cs typeface="Times New Roman" panose="02020603050405020304" pitchFamily="18" charset="0"/>
              </a:rPr>
              <a:t>Oh, I disagree</a:t>
            </a:r>
            <a:r>
              <a:rPr lang="en-US" altLang="zh-CN" b="1" dirty="0" smtClean="0">
                <a:cs typeface="Times New Roman" panose="02020603050405020304" pitchFamily="18" charset="0"/>
              </a:rPr>
              <a:t>.</a:t>
            </a:r>
            <a:endParaRPr lang="en-US" altLang="zh-CN" b="1" dirty="0" smtClean="0">
              <a:cs typeface="Times New Roman" panose="02020603050405020304" pitchFamily="18" charset="0"/>
            </a:endParaRPr>
          </a:p>
          <a:p>
            <a:pPr eaLnBrk="1" hangingPunct="1">
              <a:lnSpc>
                <a:spcPct val="120000"/>
              </a:lnSpc>
            </a:pPr>
            <a:r>
              <a:rPr lang="en-US" altLang="zh-CN" b="1" dirty="0" smtClean="0">
                <a:cs typeface="Times New Roman" panose="02020603050405020304" pitchFamily="18" charset="0"/>
              </a:rPr>
              <a:t>You do? I think…</a:t>
            </a:r>
            <a:endParaRPr lang="en-US" altLang="zh-CN" b="1" dirty="0">
              <a:cs typeface="Times New Roman" panose="02020603050405020304" pitchFamily="18" charset="0"/>
            </a:endParaRPr>
          </a:p>
          <a:p>
            <a:pPr eaLnBrk="1" hangingPunct="1">
              <a:lnSpc>
                <a:spcPct val="120000"/>
              </a:lnSpc>
            </a:pPr>
            <a:r>
              <a:rPr lang="en-US" altLang="zh-CN" b="1" dirty="0">
                <a:cs typeface="Times New Roman" panose="02020603050405020304" pitchFamily="18" charset="0"/>
              </a:rPr>
              <a:t>What will robots look like in the future?</a:t>
            </a:r>
            <a:endParaRPr lang="en-US" altLang="zh-CN" b="1" dirty="0">
              <a:cs typeface="Times New Roman" panose="02020603050405020304" pitchFamily="18" charset="0"/>
            </a:endParaRPr>
          </a:p>
          <a:p>
            <a:pPr eaLnBrk="1" hangingPunct="1">
              <a:lnSpc>
                <a:spcPct val="120000"/>
              </a:lnSpc>
            </a:pPr>
            <a:r>
              <a:rPr lang="en-US" altLang="zh-CN" b="1" dirty="0">
                <a:cs typeface="Times New Roman" panose="02020603050405020304" pitchFamily="18" charset="0"/>
              </a:rPr>
              <a:t>What will robots </a:t>
            </a:r>
            <a:r>
              <a:rPr lang="en-US" altLang="zh-CN" b="1" dirty="0" smtClean="0">
                <a:cs typeface="Times New Roman" panose="02020603050405020304" pitchFamily="18" charset="0"/>
              </a:rPr>
              <a:t>…?</a:t>
            </a:r>
            <a:endParaRPr lang="en-US" altLang="zh-CN" b="1" dirty="0">
              <a:cs typeface="Times New Roman" panose="02020603050405020304" pitchFamily="18" charset="0"/>
            </a:endParaRPr>
          </a:p>
        </p:txBody>
      </p:sp>
      <p:sp>
        <p:nvSpPr>
          <p:cNvPr id="2" name="Text Box 7"/>
          <p:cNvSpPr txBox="1">
            <a:spLocks noChangeArrowheads="1"/>
          </p:cNvSpPr>
          <p:nvPr/>
        </p:nvSpPr>
        <p:spPr bwMode="auto">
          <a:xfrm>
            <a:off x="1271464" y="532116"/>
            <a:ext cx="9949908"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0000FF"/>
                </a:solidFill>
                <a:latin typeface="Arial" panose="020B0604020202020204" pitchFamily="34" charset="0"/>
                <a:cs typeface="Times New Roman" panose="02020603050405020304" pitchFamily="18" charset="0"/>
              </a:rPr>
              <a:t>Useful </a:t>
            </a:r>
            <a:r>
              <a:rPr lang="en-US" altLang="zh-CN" b="1" dirty="0" smtClean="0">
                <a:solidFill>
                  <a:srgbClr val="0000FF"/>
                </a:solidFill>
                <a:latin typeface="Arial" panose="020B0604020202020204" pitchFamily="34" charset="0"/>
                <a:cs typeface="Times New Roman" panose="02020603050405020304" pitchFamily="18" charset="0"/>
              </a:rPr>
              <a:t>patterns you may use when discussing with a partner:</a:t>
            </a:r>
            <a:endParaRPr lang="en-US" altLang="zh-CN" b="1" dirty="0">
              <a:solidFill>
                <a:srgbClr val="0000FF"/>
              </a:solidFill>
              <a:latin typeface="Arial" panose="020B0604020202020204" pitchFamily="34" charset="0"/>
              <a:cs typeface="Times New Roman" panose="02020603050405020304" pitchFamily="18" charset="0"/>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3275" r="64517"/>
          <a:stretch>
            <a:fillRect/>
          </a:stretch>
        </p:blipFill>
        <p:spPr>
          <a:xfrm>
            <a:off x="695400" y="2636912"/>
            <a:ext cx="2583752" cy="936104"/>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35385" t="5774"/>
          <a:stretch>
            <a:fillRect/>
          </a:stretch>
        </p:blipFill>
        <p:spPr>
          <a:xfrm>
            <a:off x="119336" y="3595809"/>
            <a:ext cx="4225062" cy="91331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18788" name="Text Box 4"/>
          <p:cNvSpPr txBox="1">
            <a:spLocks noChangeArrowheads="1"/>
          </p:cNvSpPr>
          <p:nvPr/>
        </p:nvSpPr>
        <p:spPr bwMode="auto">
          <a:xfrm>
            <a:off x="1631504" y="1268760"/>
            <a:ext cx="9001000" cy="5464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3200">
                <a:solidFill>
                  <a:schemeClr val="tx1"/>
                </a:solidFill>
                <a:latin typeface="Times New Roman" panose="02020603050405020304" pitchFamily="18" charset="0"/>
                <a:ea typeface="宋体" panose="02010600030101010101" pitchFamily="2" charset="-122"/>
              </a:defRPr>
            </a:lvl1pPr>
            <a:lvl2pPr marL="800100" indent="-342900" eaLnBrk="0" hangingPunct="0">
              <a:defRPr sz="3200">
                <a:solidFill>
                  <a:schemeClr val="tx1"/>
                </a:solidFill>
                <a:latin typeface="Times New Roman" panose="02020603050405020304" pitchFamily="18" charset="0"/>
                <a:ea typeface="宋体" panose="02010600030101010101" pitchFamily="2" charset="-122"/>
              </a:defRPr>
            </a:lvl2pPr>
            <a:lvl3pPr marL="1257300" indent="-342900" eaLnBrk="0" hangingPunct="0">
              <a:defRPr sz="3200">
                <a:solidFill>
                  <a:schemeClr val="tx1"/>
                </a:solidFill>
                <a:latin typeface="Times New Roman" panose="02020603050405020304" pitchFamily="18" charset="0"/>
                <a:ea typeface="宋体" panose="02010600030101010101" pitchFamily="2" charset="-122"/>
              </a:defRPr>
            </a:lvl3pPr>
            <a:lvl4pPr marL="1714500" indent="-342900" eaLnBrk="0" hangingPunct="0">
              <a:defRPr sz="3200">
                <a:solidFill>
                  <a:schemeClr val="tx1"/>
                </a:solidFill>
                <a:latin typeface="Times New Roman" panose="02020603050405020304" pitchFamily="18" charset="0"/>
                <a:ea typeface="宋体" panose="02010600030101010101" pitchFamily="2" charset="-122"/>
              </a:defRPr>
            </a:lvl4pPr>
            <a:lvl5pPr marL="2171700" indent="-342900" eaLnBrk="0" hangingPunct="0">
              <a:defRPr sz="32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a:lnSpc>
                <a:spcPct val="110000"/>
              </a:lnSpc>
            </a:pPr>
            <a:r>
              <a:rPr lang="en-US" altLang="zh-CN" b="1" dirty="0">
                <a:solidFill>
                  <a:srgbClr val="FF0000"/>
                </a:solidFill>
              </a:rPr>
              <a:t>help with the housework </a:t>
            </a:r>
            <a:r>
              <a:rPr lang="en-US" altLang="zh-CN" b="1" dirty="0" smtClean="0">
                <a:solidFill>
                  <a:srgbClr val="FF0000"/>
                </a:solidFill>
              </a:rPr>
              <a:t> </a:t>
            </a:r>
            <a:r>
              <a:rPr lang="zh-CN" altLang="en-US" b="1" dirty="0" smtClean="0"/>
              <a:t>帮忙</a:t>
            </a:r>
            <a:r>
              <a:rPr lang="zh-CN" altLang="en-US" b="1" dirty="0"/>
              <a:t>做家务 </a:t>
            </a:r>
            <a:endParaRPr lang="zh-CN" altLang="en-US" b="1" dirty="0"/>
          </a:p>
          <a:p>
            <a:pPr>
              <a:lnSpc>
                <a:spcPct val="110000"/>
              </a:lnSpc>
            </a:pPr>
            <a:r>
              <a:rPr lang="en-US" altLang="zh-CN" b="1" dirty="0">
                <a:solidFill>
                  <a:srgbClr val="FF0000"/>
                </a:solidFill>
              </a:rPr>
              <a:t>in dirty or dangerous places </a:t>
            </a:r>
            <a:r>
              <a:rPr lang="en-US" altLang="zh-CN" b="1" dirty="0" smtClean="0">
                <a:solidFill>
                  <a:srgbClr val="FF0000"/>
                </a:solidFill>
              </a:rPr>
              <a:t> </a:t>
            </a:r>
            <a:r>
              <a:rPr lang="zh-CN" altLang="en-US" b="1" dirty="0" smtClean="0"/>
              <a:t>在</a:t>
            </a:r>
            <a:r>
              <a:rPr lang="zh-CN" altLang="en-US" b="1" dirty="0"/>
              <a:t>肮脏或危险的地方 </a:t>
            </a:r>
            <a:endParaRPr lang="zh-CN" altLang="en-US" b="1" dirty="0"/>
          </a:p>
          <a:p>
            <a:pPr>
              <a:lnSpc>
                <a:spcPct val="110000"/>
              </a:lnSpc>
            </a:pPr>
            <a:r>
              <a:rPr lang="en-US" altLang="zh-CN" b="1" dirty="0">
                <a:solidFill>
                  <a:srgbClr val="FF0000"/>
                </a:solidFill>
              </a:rPr>
              <a:t>over and over again </a:t>
            </a:r>
            <a:r>
              <a:rPr lang="en-US" altLang="zh-CN" b="1" dirty="0" smtClean="0">
                <a:solidFill>
                  <a:srgbClr val="FF0000"/>
                </a:solidFill>
              </a:rPr>
              <a:t> </a:t>
            </a:r>
            <a:r>
              <a:rPr lang="zh-CN" altLang="en-US" b="1" dirty="0" smtClean="0"/>
              <a:t>多次</a:t>
            </a:r>
            <a:r>
              <a:rPr lang="zh-CN" altLang="en-US" b="1" dirty="0"/>
              <a:t>；反复地 </a:t>
            </a:r>
            <a:endParaRPr lang="zh-CN" altLang="en-US" b="1" dirty="0"/>
          </a:p>
          <a:p>
            <a:pPr>
              <a:lnSpc>
                <a:spcPct val="110000"/>
              </a:lnSpc>
            </a:pPr>
            <a:r>
              <a:rPr lang="en-US" altLang="zh-CN" b="1" dirty="0">
                <a:solidFill>
                  <a:srgbClr val="FF0000"/>
                </a:solidFill>
              </a:rPr>
              <a:t>look like </a:t>
            </a:r>
            <a:r>
              <a:rPr lang="en-US" altLang="zh-CN" b="1" dirty="0" smtClean="0">
                <a:solidFill>
                  <a:srgbClr val="FF0000"/>
                </a:solidFill>
              </a:rPr>
              <a:t> </a:t>
            </a:r>
            <a:r>
              <a:rPr lang="zh-CN" altLang="en-US" b="1" dirty="0" smtClean="0"/>
              <a:t>看起来</a:t>
            </a:r>
            <a:r>
              <a:rPr lang="zh-CN" altLang="en-US" b="1" dirty="0"/>
              <a:t>像 </a:t>
            </a:r>
            <a:endParaRPr lang="zh-CN" altLang="en-US" b="1" dirty="0"/>
          </a:p>
          <a:p>
            <a:pPr>
              <a:lnSpc>
                <a:spcPct val="110000"/>
              </a:lnSpc>
            </a:pPr>
            <a:r>
              <a:rPr lang="en-US" altLang="zh-CN" b="1" dirty="0">
                <a:solidFill>
                  <a:srgbClr val="FF0000"/>
                </a:solidFill>
              </a:rPr>
              <a:t>wake up</a:t>
            </a:r>
            <a:r>
              <a:rPr lang="en-US" altLang="zh-CN" b="1" dirty="0"/>
              <a:t> </a:t>
            </a:r>
            <a:r>
              <a:rPr lang="en-US" altLang="zh-CN" b="1" dirty="0" smtClean="0"/>
              <a:t> </a:t>
            </a:r>
            <a:r>
              <a:rPr lang="zh-CN" altLang="en-US" b="1" dirty="0" smtClean="0"/>
              <a:t>醒来 </a:t>
            </a:r>
            <a:endParaRPr lang="en-US" altLang="zh-CN" b="1" dirty="0" smtClean="0"/>
          </a:p>
          <a:p>
            <a:pPr marL="0" lvl="0" indent="0" eaLnBrk="1" hangingPunct="1">
              <a:lnSpc>
                <a:spcPct val="110000"/>
              </a:lnSpc>
            </a:pPr>
            <a:r>
              <a:rPr lang="en-US" altLang="zh-CN" b="1" dirty="0">
                <a:solidFill>
                  <a:srgbClr val="FF0000"/>
                </a:solidFill>
              </a:rPr>
              <a:t>disagree with  </a:t>
            </a:r>
            <a:r>
              <a:rPr lang="zh-CN" altLang="en-US" b="1" dirty="0">
                <a:solidFill>
                  <a:prstClr val="black"/>
                </a:solidFill>
                <a:cs typeface="Times New Roman" panose="02020603050405020304" pitchFamily="18" charset="0"/>
              </a:rPr>
              <a:t>不同意；不赞成 </a:t>
            </a:r>
            <a:endParaRPr lang="zh-CN" altLang="en-US" b="1" dirty="0">
              <a:solidFill>
                <a:prstClr val="black"/>
              </a:solidFill>
              <a:cs typeface="Times New Roman" panose="02020603050405020304" pitchFamily="18" charset="0"/>
            </a:endParaRPr>
          </a:p>
          <a:p>
            <a:pPr marL="0" lvl="0" indent="0" eaLnBrk="1" hangingPunct="1">
              <a:lnSpc>
                <a:spcPct val="110000"/>
              </a:lnSpc>
            </a:pPr>
            <a:r>
              <a:rPr lang="en-US" altLang="zh-CN" b="1" dirty="0">
                <a:solidFill>
                  <a:srgbClr val="FF0000"/>
                </a:solidFill>
              </a:rPr>
              <a:t>hundreds of    </a:t>
            </a:r>
            <a:r>
              <a:rPr lang="en-US" altLang="zh-CN" b="1" dirty="0" smtClean="0">
                <a:solidFill>
                  <a:srgbClr val="FF0000"/>
                </a:solidFill>
              </a:rPr>
              <a:t> </a:t>
            </a:r>
            <a:r>
              <a:rPr lang="zh-CN" altLang="en-US" b="1" dirty="0" smtClean="0">
                <a:solidFill>
                  <a:prstClr val="black"/>
                </a:solidFill>
                <a:cs typeface="Times New Roman" panose="02020603050405020304" pitchFamily="18" charset="0"/>
              </a:rPr>
              <a:t>成百上千</a:t>
            </a:r>
            <a:r>
              <a:rPr lang="zh-CN" altLang="en-US" b="1" dirty="0">
                <a:solidFill>
                  <a:prstClr val="black"/>
                </a:solidFill>
                <a:cs typeface="Times New Roman" panose="02020603050405020304" pitchFamily="18" charset="0"/>
              </a:rPr>
              <a:t>；许多；大量 </a:t>
            </a:r>
            <a:endParaRPr lang="zh-CN" altLang="en-US" b="1" dirty="0">
              <a:solidFill>
                <a:prstClr val="black"/>
              </a:solidFill>
              <a:cs typeface="Times New Roman" panose="02020603050405020304" pitchFamily="18" charset="0"/>
            </a:endParaRPr>
          </a:p>
          <a:p>
            <a:pPr marL="0" lvl="0" indent="0" eaLnBrk="1" hangingPunct="1">
              <a:lnSpc>
                <a:spcPct val="110000"/>
              </a:lnSpc>
            </a:pPr>
            <a:r>
              <a:rPr lang="en-US" altLang="zh-CN" b="1" dirty="0">
                <a:solidFill>
                  <a:srgbClr val="FF0000"/>
                </a:solidFill>
              </a:rPr>
              <a:t>fall down        </a:t>
            </a:r>
            <a:r>
              <a:rPr lang="en-US" altLang="zh-CN" b="1" dirty="0" smtClean="0">
                <a:solidFill>
                  <a:srgbClr val="FF0000"/>
                </a:solidFill>
              </a:rPr>
              <a:t> </a:t>
            </a:r>
            <a:r>
              <a:rPr lang="zh-CN" altLang="en-US" b="1" dirty="0" smtClean="0">
                <a:solidFill>
                  <a:prstClr val="black"/>
                </a:solidFill>
                <a:cs typeface="Times New Roman" panose="02020603050405020304" pitchFamily="18" charset="0"/>
              </a:rPr>
              <a:t>突然</a:t>
            </a:r>
            <a:r>
              <a:rPr lang="zh-CN" altLang="en-US" b="1" dirty="0">
                <a:solidFill>
                  <a:prstClr val="black"/>
                </a:solidFill>
                <a:cs typeface="Times New Roman" panose="02020603050405020304" pitchFamily="18" charset="0"/>
              </a:rPr>
              <a:t>倒下；跌倒；倒塌 </a:t>
            </a:r>
            <a:endParaRPr lang="zh-CN" altLang="en-US" b="1" dirty="0">
              <a:solidFill>
                <a:prstClr val="black"/>
              </a:solidFill>
              <a:cs typeface="Times New Roman" panose="02020603050405020304" pitchFamily="18" charset="0"/>
            </a:endParaRPr>
          </a:p>
          <a:p>
            <a:pPr marL="0" lvl="0" indent="0" eaLnBrk="1" hangingPunct="1">
              <a:lnSpc>
                <a:spcPct val="110000"/>
              </a:lnSpc>
            </a:pPr>
            <a:r>
              <a:rPr lang="en-US" altLang="zh-CN" b="1" dirty="0">
                <a:solidFill>
                  <a:srgbClr val="FF0000"/>
                </a:solidFill>
              </a:rPr>
              <a:t>look for           </a:t>
            </a:r>
            <a:r>
              <a:rPr lang="en-US" altLang="zh-CN" b="1" dirty="0" smtClean="0">
                <a:solidFill>
                  <a:srgbClr val="FF0000"/>
                </a:solidFill>
              </a:rPr>
              <a:t> </a:t>
            </a:r>
            <a:r>
              <a:rPr lang="zh-CN" altLang="en-US" b="1" dirty="0" smtClean="0">
                <a:solidFill>
                  <a:prstClr val="black"/>
                </a:solidFill>
                <a:cs typeface="Times New Roman" panose="02020603050405020304" pitchFamily="18" charset="0"/>
              </a:rPr>
              <a:t>寻找</a:t>
            </a:r>
            <a:r>
              <a:rPr lang="zh-CN" altLang="en-US" b="1" dirty="0">
                <a:solidFill>
                  <a:prstClr val="black"/>
                </a:solidFill>
                <a:cs typeface="Times New Roman" panose="02020603050405020304" pitchFamily="18" charset="0"/>
              </a:rPr>
              <a:t>；寻求 </a:t>
            </a:r>
            <a:endParaRPr lang="zh-CN" altLang="en-US" b="1" dirty="0">
              <a:solidFill>
                <a:prstClr val="black"/>
              </a:solidFill>
              <a:cs typeface="Times New Roman" panose="02020603050405020304" pitchFamily="18" charset="0"/>
            </a:endParaRPr>
          </a:p>
          <a:p>
            <a:pPr marL="0" lvl="0" indent="0" eaLnBrk="1" hangingPunct="1">
              <a:lnSpc>
                <a:spcPct val="110000"/>
              </a:lnSpc>
            </a:pPr>
            <a:r>
              <a:rPr lang="en-US" altLang="zh-CN" b="1" dirty="0">
                <a:solidFill>
                  <a:srgbClr val="FF0000"/>
                </a:solidFill>
              </a:rPr>
              <a:t>fly up into the sky </a:t>
            </a:r>
            <a:r>
              <a:rPr lang="zh-CN" altLang="en-US" b="1" dirty="0">
                <a:solidFill>
                  <a:prstClr val="black"/>
                </a:solidFill>
                <a:cs typeface="Times New Roman" panose="02020603050405020304" pitchFamily="18" charset="0"/>
              </a:rPr>
              <a:t>飞向</a:t>
            </a:r>
            <a:r>
              <a:rPr lang="zh-CN" altLang="en-US" b="1" dirty="0" smtClean="0">
                <a:solidFill>
                  <a:prstClr val="black"/>
                </a:solidFill>
                <a:cs typeface="Times New Roman" panose="02020603050405020304" pitchFamily="18" charset="0"/>
              </a:rPr>
              <a:t>天空</a:t>
            </a:r>
            <a:endParaRPr lang="zh-CN" altLang="en-US" b="1" dirty="0">
              <a:solidFill>
                <a:prstClr val="black"/>
              </a:solidFill>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784" y="260648"/>
            <a:ext cx="3581955" cy="1098466"/>
          </a:xfrm>
          <a:prstGeom prst="rect">
            <a:avLst/>
          </a:prstGeom>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335915" y="908685"/>
            <a:ext cx="11588750" cy="5406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lnSpc>
                <a:spcPct val="120000"/>
              </a:lnSpc>
            </a:pPr>
            <a:r>
              <a:rPr lang="en-US" altLang="zh-CN" sz="3200" b="1" dirty="0">
                <a:solidFill>
                  <a:srgbClr val="00B050"/>
                </a:solidFill>
                <a:latin typeface="Times New Roman" panose="02020603050405020304" pitchFamily="18" charset="0"/>
                <a:sym typeface="+mn-ea"/>
              </a:rPr>
              <a:t>Do You Think You Will Have Your Own Robot?</a:t>
            </a:r>
            <a:endParaRPr lang="en-US" altLang="zh-CN" sz="3200" b="1" dirty="0">
              <a:solidFill>
                <a:srgbClr val="00B050"/>
              </a:solidFill>
              <a:latin typeface="Times New Roman" panose="02020603050405020304" pitchFamily="18" charset="0"/>
              <a:sym typeface="+mn-ea"/>
            </a:endParaRPr>
          </a:p>
          <a:p>
            <a:pPr>
              <a:lnSpc>
                <a:spcPct val="120000"/>
              </a:lnSpc>
            </a:pPr>
            <a:r>
              <a:rPr lang="en-US" altLang="zh-CN" sz="3200" b="1" dirty="0">
                <a:solidFill>
                  <a:srgbClr val="CC00FF"/>
                </a:solidFill>
                <a:latin typeface="Times New Roman" panose="02020603050405020304" pitchFamily="18" charset="0"/>
                <a:sym typeface="+mn-ea"/>
              </a:rPr>
              <a:t>para 1</a:t>
            </a:r>
            <a:r>
              <a:rPr lang="en-US" altLang="zh-CN" sz="3200" b="1" dirty="0">
                <a:solidFill>
                  <a:schemeClr val="tx1"/>
                </a:solidFill>
                <a:latin typeface="Times New Roman" panose="02020603050405020304" pitchFamily="18" charset="0"/>
                <a:sym typeface="+mn-ea"/>
              </a:rPr>
              <a:t>: When we watch movies about the future, we sometimes see robots. They are usually like human servants. They help with the housework and do jobs </a:t>
            </a:r>
            <a:r>
              <a:rPr lang="en-US" altLang="zh-CN" sz="3200" b="1" dirty="0">
                <a:solidFill>
                  <a:schemeClr val="tx1"/>
                </a:solidFill>
                <a:latin typeface="Times New Roman" panose="02020603050405020304" pitchFamily="18" charset="0"/>
                <a:sym typeface="+mn-ea"/>
              </a:rPr>
              <a:t>like working in dirty or dangerous places.</a:t>
            </a:r>
            <a:endParaRPr lang="en-US" altLang="zh-CN" sz="3200" b="1" dirty="0">
              <a:solidFill>
                <a:schemeClr val="tx1"/>
              </a:solidFill>
              <a:latin typeface="Times New Roman" panose="02020603050405020304" pitchFamily="18" charset="0"/>
              <a:sym typeface="+mn-ea"/>
            </a:endParaRPr>
          </a:p>
          <a:p>
            <a:pPr>
              <a:lnSpc>
                <a:spcPct val="120000"/>
              </a:lnSpc>
            </a:pPr>
            <a:r>
              <a:rPr lang="en-US" altLang="zh-CN" sz="3200" b="1" dirty="0">
                <a:solidFill>
                  <a:srgbClr val="CC00FF"/>
                </a:solidFill>
                <a:latin typeface="Times New Roman" panose="02020603050405020304" pitchFamily="18" charset="0"/>
                <a:sym typeface="+mn-ea"/>
              </a:rPr>
              <a:t>para 2</a:t>
            </a:r>
            <a:r>
              <a:rPr lang="en-US" altLang="zh-CN" sz="3200" b="1" dirty="0">
                <a:latin typeface="Times New Roman" panose="02020603050405020304" pitchFamily="18" charset="0"/>
                <a:sym typeface="+mn-ea"/>
              </a:rPr>
              <a:t>:</a:t>
            </a:r>
            <a:r>
              <a:rPr lang="en-US" altLang="zh-CN" sz="3200" b="1" dirty="0">
                <a:solidFill>
                  <a:schemeClr val="tx1"/>
                </a:solidFill>
                <a:latin typeface="Times New Roman" panose="02020603050405020304" pitchFamily="18" charset="0"/>
                <a:sym typeface="+mn-ea"/>
              </a:rPr>
              <a:t> Today</a:t>
            </a:r>
            <a:r>
              <a:rPr lang="en-US" altLang="zh-CN" sz="3200" b="1" dirty="0">
                <a:solidFill>
                  <a:srgbClr val="FF0000"/>
                </a:solidFill>
                <a:latin typeface="Times New Roman" panose="02020603050405020304" pitchFamily="18" charset="0"/>
                <a:sym typeface="+mn-ea"/>
              </a:rPr>
              <a:t> there are already robots working in factories</a:t>
            </a:r>
            <a:r>
              <a:rPr lang="en-US" altLang="zh-CN" sz="3200" b="1" dirty="0">
                <a:solidFill>
                  <a:schemeClr val="tx1"/>
                </a:solidFill>
                <a:latin typeface="Times New Roman" panose="02020603050405020304" pitchFamily="18" charset="0"/>
                <a:sym typeface="+mn-ea"/>
              </a:rPr>
              <a:t>. Some can help to build cars, and they do simple jobs over and over again. Fewer people will </a:t>
            </a:r>
            <a:r>
              <a:rPr lang="en-US" altLang="zh-CN" sz="3200" b="1" dirty="0">
                <a:solidFill>
                  <a:srgbClr val="FF0000"/>
                </a:solidFill>
                <a:latin typeface="Times New Roman" panose="02020603050405020304" pitchFamily="18" charset="0"/>
                <a:sym typeface="+mn-ea"/>
              </a:rPr>
              <a:t>do such jobs</a:t>
            </a:r>
            <a:r>
              <a:rPr lang="en-US" altLang="zh-CN" sz="3200" b="1" dirty="0">
                <a:solidFill>
                  <a:schemeClr val="tx1"/>
                </a:solidFill>
                <a:latin typeface="Times New Roman" panose="02020603050405020304" pitchFamily="18" charset="0"/>
                <a:sym typeface="+mn-ea"/>
              </a:rPr>
              <a:t> in the future because they are boring, but robots will never </a:t>
            </a:r>
            <a:r>
              <a:rPr lang="en-US" altLang="zh-CN" sz="3200" b="1" dirty="0">
                <a:solidFill>
                  <a:srgbClr val="FF0000"/>
                </a:solidFill>
                <a:latin typeface="Times New Roman" panose="02020603050405020304" pitchFamily="18" charset="0"/>
                <a:sym typeface="+mn-ea"/>
              </a:rPr>
              <a:t>get bored</a:t>
            </a:r>
            <a:r>
              <a:rPr lang="en-US" altLang="zh-CN" sz="3200" b="1" dirty="0">
                <a:solidFill>
                  <a:schemeClr val="tx1"/>
                </a:solidFill>
                <a:latin typeface="Times New Roman" panose="02020603050405020304" pitchFamily="18" charset="0"/>
                <a:sym typeface="+mn-ea"/>
              </a:rPr>
              <a:t>.</a:t>
            </a:r>
            <a:endParaRPr lang="en-US" altLang="zh-CN" sz="3200" b="1" dirty="0">
              <a:solidFill>
                <a:schemeClr val="tx1"/>
              </a:solidFill>
              <a:latin typeface="Times New Roman" panose="02020603050405020304" pitchFamily="18" charset="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63525" y="980440"/>
            <a:ext cx="11808460" cy="4225925"/>
          </a:xfrm>
          <a:prstGeom prst="rect">
            <a:avLst/>
          </a:prstGeom>
          <a:noFill/>
        </p:spPr>
        <p:txBody>
          <a:bodyPr wrap="square" rtlCol="0" anchor="t">
            <a:spAutoFit/>
          </a:bodyPr>
          <a:p>
            <a:pPr>
              <a:lnSpc>
                <a:spcPct val="120000"/>
              </a:lnSpc>
            </a:pPr>
            <a:r>
              <a:rPr lang="en-US" altLang="zh-CN" sz="2800" b="1" dirty="0">
                <a:solidFill>
                  <a:srgbClr val="CC00FF"/>
                </a:solidFill>
                <a:latin typeface="Times New Roman" panose="02020603050405020304" pitchFamily="18" charset="0"/>
                <a:sym typeface="+mn-ea"/>
              </a:rPr>
              <a:t>para 3</a:t>
            </a:r>
            <a:r>
              <a:rPr lang="en-US" altLang="zh-CN" sz="2800" b="1" dirty="0">
                <a:latin typeface="Times New Roman" panose="02020603050405020304" pitchFamily="18" charset="0"/>
                <a:sym typeface="+mn-ea"/>
              </a:rPr>
              <a:t>: </a:t>
            </a:r>
            <a:r>
              <a:rPr lang="en-US" altLang="zh-CN" sz="2800" b="1" dirty="0">
                <a:solidFill>
                  <a:schemeClr val="tx1"/>
                </a:solidFill>
                <a:latin typeface="Times New Roman" panose="02020603050405020304" pitchFamily="18" charset="0"/>
                <a:sym typeface="+mn-ea"/>
              </a:rPr>
              <a:t>Scientists are now trying to make robots look like humans and</a:t>
            </a:r>
            <a:r>
              <a:rPr lang="en-US" altLang="zh-CN" sz="2800" b="1" dirty="0">
                <a:solidFill>
                  <a:srgbClr val="FF0000"/>
                </a:solidFill>
                <a:latin typeface="Times New Roman" panose="02020603050405020304" pitchFamily="18" charset="0"/>
                <a:sym typeface="+mn-ea"/>
              </a:rPr>
              <a:t> do the same things as we do</a:t>
            </a:r>
            <a:r>
              <a:rPr lang="en-US" altLang="zh-CN" sz="2800" b="1" dirty="0">
                <a:solidFill>
                  <a:schemeClr val="tx1"/>
                </a:solidFill>
                <a:latin typeface="Times New Roman" panose="02020603050405020304" pitchFamily="18" charset="0"/>
                <a:sym typeface="+mn-ea"/>
              </a:rPr>
              <a:t>. Some robots in Japan can walk and dance. They are fun to watch. However, some scientists believe that although we can make robots move like people, </a:t>
            </a:r>
            <a:r>
              <a:rPr lang="en-US" altLang="zh-CN" sz="2800" b="1" dirty="0">
                <a:solidFill>
                  <a:srgbClr val="FF0000"/>
                </a:solidFill>
                <a:latin typeface="Times New Roman" panose="02020603050405020304" pitchFamily="18" charset="0"/>
                <a:sym typeface="+mn-ea"/>
              </a:rPr>
              <a:t>it will be difficult to make them really think like a human.</a:t>
            </a:r>
            <a:r>
              <a:rPr lang="en-US" altLang="zh-CN" sz="2800" b="1" dirty="0">
                <a:solidFill>
                  <a:schemeClr val="tx1"/>
                </a:solidFill>
                <a:latin typeface="Times New Roman" panose="02020603050405020304" pitchFamily="18" charset="0"/>
                <a:sym typeface="+mn-ea"/>
              </a:rPr>
              <a:t> For example, scientist James White thinks that robots will never be able to </a:t>
            </a:r>
            <a:r>
              <a:rPr lang="en-US" altLang="zh-CN" sz="2800" b="1" dirty="0">
                <a:solidFill>
                  <a:srgbClr val="FF0000"/>
                </a:solidFill>
                <a:latin typeface="Times New Roman" panose="02020603050405020304" pitchFamily="18" charset="0"/>
                <a:sym typeface="+mn-ea"/>
              </a:rPr>
              <a:t>wake up</a:t>
            </a:r>
            <a:r>
              <a:rPr lang="en-US" altLang="zh-CN" sz="2800" b="1" dirty="0">
                <a:solidFill>
                  <a:schemeClr val="tx1"/>
                </a:solidFill>
                <a:latin typeface="Times New Roman" panose="02020603050405020304" pitchFamily="18" charset="0"/>
                <a:sym typeface="+mn-ea"/>
              </a:rPr>
              <a:t> and konw where they are. But many scientists </a:t>
            </a:r>
            <a:r>
              <a:rPr lang="en-US" altLang="zh-CN" sz="2800" b="1" dirty="0">
                <a:solidFill>
                  <a:srgbClr val="FF0000"/>
                </a:solidFill>
                <a:latin typeface="Times New Roman" panose="02020603050405020304" pitchFamily="18" charset="0"/>
                <a:sym typeface="+mn-ea"/>
              </a:rPr>
              <a:t>disagree with</a:t>
            </a:r>
            <a:r>
              <a:rPr lang="en-US" altLang="zh-CN" sz="2800" b="1" dirty="0">
                <a:solidFill>
                  <a:schemeClr val="tx1"/>
                </a:solidFill>
                <a:latin typeface="Times New Roman" panose="02020603050405020304" pitchFamily="18" charset="0"/>
                <a:sym typeface="+mn-ea"/>
              </a:rPr>
              <a:t> Mr. White. They think that robots will </a:t>
            </a:r>
            <a:r>
              <a:rPr lang="en-US" altLang="zh-CN" sz="2800" b="1" dirty="0">
                <a:solidFill>
                  <a:srgbClr val="FF0000"/>
                </a:solidFill>
                <a:latin typeface="Times New Roman" panose="02020603050405020304" pitchFamily="18" charset="0"/>
                <a:sym typeface="+mn-ea"/>
              </a:rPr>
              <a:t>even</a:t>
            </a:r>
            <a:r>
              <a:rPr lang="en-US" altLang="zh-CN" sz="2800" b="1" dirty="0">
                <a:solidFill>
                  <a:schemeClr val="tx1"/>
                </a:solidFill>
                <a:latin typeface="Times New Roman" panose="02020603050405020304" pitchFamily="18" charset="0"/>
                <a:sym typeface="+mn-ea"/>
              </a:rPr>
              <a:t> be able to talk like humans </a:t>
            </a:r>
            <a:r>
              <a:rPr lang="en-US" altLang="zh-CN" sz="2800" b="1" dirty="0">
                <a:solidFill>
                  <a:srgbClr val="FF0000"/>
                </a:solidFill>
                <a:latin typeface="Times New Roman" panose="02020603050405020304" pitchFamily="18" charset="0"/>
                <a:sym typeface="+mn-ea"/>
              </a:rPr>
              <a:t>in 25 to 50 years</a:t>
            </a:r>
            <a:r>
              <a:rPr lang="en-US" altLang="zh-CN" sz="2800" b="1" dirty="0">
                <a:solidFill>
                  <a:schemeClr val="tx1"/>
                </a:solidFill>
                <a:latin typeface="Times New Roman" panose="02020603050405020304" pitchFamily="18" charset="0"/>
                <a:sym typeface="+mn-ea"/>
              </a:rPr>
              <a:t>.</a:t>
            </a:r>
            <a:endParaRPr lang="en-US" altLang="zh-CN" sz="2800" b="1" dirty="0">
              <a:solidFill>
                <a:schemeClr val="tx1"/>
              </a:solidFill>
              <a:latin typeface="Times New Roman" panose="02020603050405020304" pitchFamily="18" charset="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19380" y="692785"/>
            <a:ext cx="11904980" cy="4225925"/>
          </a:xfrm>
          <a:prstGeom prst="rect">
            <a:avLst/>
          </a:prstGeom>
          <a:noFill/>
        </p:spPr>
        <p:txBody>
          <a:bodyPr wrap="square" rtlCol="0" anchor="t">
            <a:spAutoFit/>
          </a:bodyPr>
          <a:p>
            <a:pPr>
              <a:lnSpc>
                <a:spcPct val="120000"/>
              </a:lnSpc>
            </a:pPr>
            <a:r>
              <a:rPr lang="en-US" altLang="zh-CN" sz="2800" b="1" dirty="0">
                <a:solidFill>
                  <a:srgbClr val="CC00FF"/>
                </a:solidFill>
                <a:latin typeface="Times New Roman" panose="02020603050405020304" pitchFamily="18" charset="0"/>
                <a:sym typeface="+mn-ea"/>
              </a:rPr>
              <a:t>para 4</a:t>
            </a:r>
            <a:r>
              <a:rPr lang="en-US" altLang="zh-CN" sz="2800" b="1" dirty="0">
                <a:latin typeface="Times New Roman" panose="02020603050405020304" pitchFamily="18" charset="0"/>
                <a:sym typeface="+mn-ea"/>
              </a:rPr>
              <a:t>: </a:t>
            </a:r>
            <a:r>
              <a:rPr lang="en-US" altLang="zh-CN" sz="2800" b="1" dirty="0">
                <a:solidFill>
                  <a:schemeClr val="tx1"/>
                </a:solidFill>
                <a:latin typeface="Times New Roman" panose="02020603050405020304" pitchFamily="18" charset="0"/>
                <a:sym typeface="+mn-ea"/>
              </a:rPr>
              <a:t>Some scientists </a:t>
            </a:r>
            <a:r>
              <a:rPr lang="en-US" altLang="zh-CN" sz="2800" b="1" dirty="0">
                <a:solidFill>
                  <a:srgbClr val="FF0000"/>
                </a:solidFill>
                <a:latin typeface="Times New Roman" panose="02020603050405020304" pitchFamily="18" charset="0"/>
                <a:sym typeface="+mn-ea"/>
              </a:rPr>
              <a:t>believe that</a:t>
            </a:r>
            <a:r>
              <a:rPr lang="en-US" altLang="zh-CN" sz="2800" b="1" dirty="0">
                <a:solidFill>
                  <a:schemeClr val="tx1"/>
                </a:solidFill>
                <a:latin typeface="Times New Roman" panose="02020603050405020304" pitchFamily="18" charset="0"/>
                <a:sym typeface="+mn-ea"/>
              </a:rPr>
              <a:t> there will be more robots in the future. However, </a:t>
            </a:r>
            <a:r>
              <a:rPr lang="en-US" altLang="zh-CN" sz="2800" b="1" dirty="0">
                <a:solidFill>
                  <a:srgbClr val="FF0000"/>
                </a:solidFill>
                <a:latin typeface="Times New Roman" panose="02020603050405020304" pitchFamily="18" charset="0"/>
                <a:sym typeface="+mn-ea"/>
              </a:rPr>
              <a:t>they agree</a:t>
            </a:r>
            <a:r>
              <a:rPr lang="en-US" altLang="zh-CN" sz="2800" b="1" dirty="0">
                <a:solidFill>
                  <a:schemeClr val="tx1"/>
                </a:solidFill>
                <a:latin typeface="Times New Roman" panose="02020603050405020304" pitchFamily="18" charset="0"/>
                <a:sym typeface="+mn-ea"/>
              </a:rPr>
              <a:t> </a:t>
            </a:r>
            <a:r>
              <a:rPr lang="en-US" altLang="zh-CN" sz="2800" b="1" dirty="0">
                <a:solidFill>
                  <a:srgbClr val="FF0000"/>
                </a:solidFill>
                <a:latin typeface="Times New Roman" panose="02020603050405020304" pitchFamily="18" charset="0"/>
                <a:sym typeface="+mn-ea"/>
              </a:rPr>
              <a:t>it may take hundreds of years</a:t>
            </a:r>
            <a:r>
              <a:rPr lang="en-US" altLang="zh-CN" sz="2800" b="1" dirty="0">
                <a:solidFill>
                  <a:schemeClr val="tx1"/>
                </a:solidFill>
                <a:latin typeface="Times New Roman" panose="02020603050405020304" pitchFamily="18" charset="0"/>
                <a:sym typeface="+mn-ea"/>
              </a:rPr>
              <a:t>. These new robots will have many different shapes. Some will look like humans, and others might look like animals. In India, scientists made robots that look like snakes. If buildings</a:t>
            </a:r>
            <a:r>
              <a:rPr lang="en-US" altLang="zh-CN" sz="2800" b="1" dirty="0">
                <a:solidFill>
                  <a:srgbClr val="FF0000"/>
                </a:solidFill>
                <a:latin typeface="Times New Roman" panose="02020603050405020304" pitchFamily="18" charset="0"/>
                <a:sym typeface="+mn-ea"/>
              </a:rPr>
              <a:t> fall down with people inside</a:t>
            </a:r>
            <a:r>
              <a:rPr lang="en-US" altLang="zh-CN" sz="2800" b="1" dirty="0">
                <a:solidFill>
                  <a:schemeClr val="tx1"/>
                </a:solidFill>
                <a:latin typeface="Times New Roman" panose="02020603050405020304" pitchFamily="18" charset="0"/>
                <a:sym typeface="+mn-ea"/>
              </a:rPr>
              <a:t>, these snake robots can help look for people under the buildings. This was not possible 20 years ago, but computers and rockets also </a:t>
            </a:r>
            <a:r>
              <a:rPr lang="en-US" altLang="zh-CN" sz="2800" b="1" dirty="0">
                <a:solidFill>
                  <a:srgbClr val="FF0000"/>
                </a:solidFill>
                <a:latin typeface="Times New Roman" panose="02020603050405020304" pitchFamily="18" charset="0"/>
                <a:sym typeface="+mn-ea"/>
              </a:rPr>
              <a:t>seemed impossible</a:t>
            </a:r>
            <a:r>
              <a:rPr lang="en-US" altLang="zh-CN" sz="2800" b="1" dirty="0">
                <a:solidFill>
                  <a:schemeClr val="tx1"/>
                </a:solidFill>
                <a:latin typeface="Times New Roman" panose="02020603050405020304" pitchFamily="18" charset="0"/>
                <a:sym typeface="+mn-ea"/>
              </a:rPr>
              <a:t> 100 years ago. We never know what will </a:t>
            </a:r>
            <a:r>
              <a:rPr lang="en-US" altLang="zh-CN" sz="2800" b="1" dirty="0">
                <a:solidFill>
                  <a:srgbClr val="FF0000"/>
                </a:solidFill>
                <a:latin typeface="Times New Roman" panose="02020603050405020304" pitchFamily="18" charset="0"/>
                <a:sym typeface="+mn-ea"/>
              </a:rPr>
              <a:t>happen</a:t>
            </a:r>
            <a:r>
              <a:rPr lang="en-US" altLang="zh-CN" sz="2800" b="1" dirty="0">
                <a:solidFill>
                  <a:schemeClr val="tx1"/>
                </a:solidFill>
                <a:latin typeface="Times New Roman" panose="02020603050405020304" pitchFamily="18" charset="0"/>
                <a:sym typeface="+mn-ea"/>
              </a:rPr>
              <a:t> in the future.</a:t>
            </a:r>
            <a:endParaRPr lang="en-US" altLang="zh-CN" sz="2800" b="1" dirty="0">
              <a:solidFill>
                <a:schemeClr val="tx1"/>
              </a:solidFill>
              <a:latin typeface="Times New Roman" panose="02020603050405020304" pitchFamily="18" charset="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p:nvSpPr>
        <p:spPr>
          <a:xfrm>
            <a:off x="1919536" y="1412776"/>
            <a:ext cx="8373126" cy="1754326"/>
          </a:xfrm>
          <a:prstGeom prst="rect">
            <a:avLst/>
          </a:prstGeom>
          <a:noFill/>
        </p:spPr>
        <p:txBody>
          <a:bodyPr wrap="none" lIns="91440" tIns="45720" rIns="91440" bIns="45720">
            <a:spAutoFit/>
          </a:bodyPr>
          <a:lstStyle/>
          <a:p>
            <a:pPr algn="ctr"/>
            <a:r>
              <a:rPr lang="en-US" altLang="zh-CN" sz="5400" b="1" kern="10" cap="none" spc="0" dirty="0">
                <a:ln w="22225">
                  <a:solidFill>
                    <a:schemeClr val="accent2"/>
                  </a:solidFill>
                  <a:prstDash val="solid"/>
                </a:ln>
                <a:solidFill>
                  <a:schemeClr val="accent2">
                    <a:lumMod val="40000"/>
                    <a:lumOff val="60000"/>
                  </a:schemeClr>
                </a:solidFill>
                <a:effectLst/>
                <a:cs typeface="Arial" panose="020B0604020202020204" pitchFamily="34" charset="0"/>
              </a:rPr>
              <a:t>Unit 7 </a:t>
            </a:r>
            <a:endParaRPr lang="en-US" altLang="zh-CN" sz="5400" b="1" kern="10" cap="none" spc="0" dirty="0">
              <a:ln w="22225">
                <a:solidFill>
                  <a:schemeClr val="accent2"/>
                </a:solidFill>
                <a:prstDash val="solid"/>
              </a:ln>
              <a:solidFill>
                <a:schemeClr val="accent2">
                  <a:lumMod val="40000"/>
                  <a:lumOff val="60000"/>
                </a:schemeClr>
              </a:solidFill>
              <a:effectLst/>
              <a:cs typeface="Arial" panose="020B0604020202020204" pitchFamily="34" charset="0"/>
            </a:endParaRPr>
          </a:p>
          <a:p>
            <a:pPr algn="ctr"/>
            <a:r>
              <a:rPr lang="en-US" altLang="zh-CN" sz="5400" b="1" kern="10" cap="none" spc="0" dirty="0">
                <a:ln w="22225">
                  <a:solidFill>
                    <a:schemeClr val="accent2"/>
                  </a:solidFill>
                  <a:prstDash val="solid"/>
                </a:ln>
                <a:solidFill>
                  <a:schemeClr val="accent2">
                    <a:lumMod val="40000"/>
                    <a:lumOff val="60000"/>
                  </a:schemeClr>
                </a:solidFill>
                <a:effectLst/>
                <a:cs typeface="Arial" panose="020B0604020202020204" pitchFamily="34" charset="0"/>
              </a:rPr>
              <a:t>Will people have robots?</a:t>
            </a:r>
            <a:endParaRPr lang="zh-CN" altLang="en-US"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8675" name="Text Box 5"/>
          <p:cNvSpPr txBox="1">
            <a:spLocks noChangeArrowheads="1"/>
          </p:cNvSpPr>
          <p:nvPr/>
        </p:nvSpPr>
        <p:spPr bwMode="auto">
          <a:xfrm>
            <a:off x="1264285" y="694055"/>
            <a:ext cx="10866755" cy="60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b="1" dirty="0">
                <a:solidFill>
                  <a:srgbClr val="0000FF"/>
                </a:solidFill>
                <a:latin typeface="Arial" panose="020B0604020202020204" pitchFamily="34" charset="0"/>
              </a:rPr>
              <a:t>Fill in the blanks in this paragraph with words from the article.  </a:t>
            </a:r>
            <a:endParaRPr lang="en-US" altLang="zh-CN" sz="2800" b="1" dirty="0">
              <a:solidFill>
                <a:srgbClr val="0000FF"/>
              </a:solidFill>
              <a:latin typeface="Arial" panose="020B0604020202020204" pitchFamily="34" charset="0"/>
            </a:endParaRPr>
          </a:p>
        </p:txBody>
      </p:sp>
      <p:sp>
        <p:nvSpPr>
          <p:cNvPr id="10" name="Text Box 9"/>
          <p:cNvSpPr txBox="1">
            <a:spLocks noChangeArrowheads="1"/>
          </p:cNvSpPr>
          <p:nvPr/>
        </p:nvSpPr>
        <p:spPr bwMode="auto">
          <a:xfrm>
            <a:off x="1127448" y="2023329"/>
            <a:ext cx="10297144"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917575" indent="-285750" eaLnBrk="0" hangingPunct="0">
              <a:defRPr sz="3200">
                <a:solidFill>
                  <a:schemeClr val="tx1"/>
                </a:solidFill>
                <a:latin typeface="Times New Roman" panose="02020603050405020304" pitchFamily="18" charset="0"/>
                <a:ea typeface="宋体" panose="02010600030101010101" pitchFamily="2" charset="-122"/>
              </a:defRPr>
            </a:lvl2pPr>
            <a:lvl3pPr marL="1325880" indent="-228600" eaLnBrk="0" hangingPunct="0">
              <a:defRPr sz="3200">
                <a:solidFill>
                  <a:schemeClr val="tx1"/>
                </a:solidFill>
                <a:latin typeface="Times New Roman" panose="02020603050405020304" pitchFamily="18" charset="0"/>
                <a:ea typeface="宋体" panose="02010600030101010101" pitchFamily="2" charset="-122"/>
              </a:defRPr>
            </a:lvl3pPr>
            <a:lvl4pPr marL="1733550" indent="-228600" eaLnBrk="0" hangingPunct="0">
              <a:defRPr sz="3200">
                <a:solidFill>
                  <a:schemeClr val="tx1"/>
                </a:solidFill>
                <a:latin typeface="Times New Roman" panose="02020603050405020304" pitchFamily="18" charset="0"/>
                <a:ea typeface="宋体" panose="02010600030101010101" pitchFamily="2" charset="-122"/>
              </a:defRPr>
            </a:lvl4pPr>
            <a:lvl5pPr marL="2141855" indent="-228600" eaLnBrk="0" hangingPunct="0">
              <a:defRPr sz="3200">
                <a:solidFill>
                  <a:schemeClr val="tx1"/>
                </a:solidFill>
                <a:latin typeface="Times New Roman" panose="02020603050405020304" pitchFamily="18" charset="0"/>
                <a:ea typeface="宋体" panose="02010600030101010101" pitchFamily="2" charset="-122"/>
              </a:defRPr>
            </a:lvl5pPr>
            <a:lvl6pPr marL="25990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562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134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706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b="1" dirty="0">
                <a:solidFill>
                  <a:srgbClr val="CC00FF"/>
                </a:solidFill>
              </a:rPr>
              <a:t>指导：</a:t>
            </a:r>
            <a:endParaRPr lang="en-US" altLang="zh-CN" b="1" dirty="0">
              <a:solidFill>
                <a:srgbClr val="CC00FF"/>
              </a:solidFill>
            </a:endParaRPr>
          </a:p>
          <a:p>
            <a:pPr eaLnBrk="1" hangingPunct="1">
              <a:lnSpc>
                <a:spcPct val="120000"/>
              </a:lnSpc>
              <a:buFont typeface="Wingdings" panose="05000000000000000000" pitchFamily="2" charset="2"/>
              <a:buChar char="Ø"/>
            </a:pPr>
            <a:r>
              <a:rPr lang="zh-CN" altLang="en-US" b="1" dirty="0"/>
              <a:t>此类短文填空题，考查同学们全面掌握短文内容及综合运用语言的能力。</a:t>
            </a:r>
            <a:endParaRPr lang="en-US" altLang="zh-CN" b="1" dirty="0"/>
          </a:p>
          <a:p>
            <a:pPr eaLnBrk="1" hangingPunct="1">
              <a:lnSpc>
                <a:spcPct val="120000"/>
              </a:lnSpc>
              <a:buFont typeface="Wingdings" panose="05000000000000000000" pitchFamily="2" charset="2"/>
              <a:buChar char="Ø"/>
            </a:pPr>
            <a:r>
              <a:rPr lang="zh-CN" altLang="en-US" b="1" dirty="0">
                <a:solidFill>
                  <a:srgbClr val="FF0000"/>
                </a:solidFill>
              </a:rPr>
              <a:t>首先</a:t>
            </a:r>
            <a:r>
              <a:rPr lang="zh-CN" altLang="en-US" b="1" dirty="0"/>
              <a:t>，</a:t>
            </a:r>
            <a:r>
              <a:rPr lang="zh-CN" altLang="en-US" b="1" dirty="0">
                <a:solidFill>
                  <a:srgbClr val="FF0000"/>
                </a:solidFill>
              </a:rPr>
              <a:t>通读本段文字，掌握大意</a:t>
            </a:r>
            <a:r>
              <a:rPr lang="zh-CN" altLang="en-US" b="1" dirty="0"/>
              <a:t>。可知在短文中列举了科学家们的两种观点。</a:t>
            </a:r>
            <a:endParaRPr lang="en-US" altLang="zh-CN" b="1" dirty="0"/>
          </a:p>
          <a:p>
            <a:pPr eaLnBrk="1" hangingPunct="1">
              <a:lnSpc>
                <a:spcPct val="120000"/>
              </a:lnSpc>
              <a:buFont typeface="Wingdings" panose="05000000000000000000" pitchFamily="2" charset="2"/>
              <a:buChar char="Ø"/>
            </a:pPr>
            <a:r>
              <a:rPr lang="zh-CN" altLang="en-US" b="1" dirty="0">
                <a:solidFill>
                  <a:srgbClr val="FF0000"/>
                </a:solidFill>
              </a:rPr>
              <a:t>然后</a:t>
            </a:r>
            <a:r>
              <a:rPr lang="zh-CN" altLang="en-US" b="1" dirty="0"/>
              <a:t>，</a:t>
            </a:r>
            <a:r>
              <a:rPr lang="zh-CN" altLang="en-US" b="1" dirty="0">
                <a:solidFill>
                  <a:srgbClr val="FF0000"/>
                </a:solidFill>
              </a:rPr>
              <a:t>根据</a:t>
            </a:r>
            <a:r>
              <a:rPr lang="en-US" altLang="zh-CN" b="1" dirty="0">
                <a:solidFill>
                  <a:srgbClr val="FF0000"/>
                </a:solidFill>
              </a:rPr>
              <a:t>2b</a:t>
            </a:r>
            <a:r>
              <a:rPr lang="zh-CN" altLang="en-US" b="1" dirty="0">
                <a:solidFill>
                  <a:srgbClr val="FF0000"/>
                </a:solidFill>
              </a:rPr>
              <a:t>中短文的内容填空</a:t>
            </a:r>
            <a:r>
              <a:rPr lang="zh-CN" altLang="en-US" b="1" dirty="0"/>
              <a:t>。</a:t>
            </a:r>
            <a:endParaRPr lang="en-US" altLang="zh-CN" b="1"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960" y="692785"/>
            <a:ext cx="720090" cy="720090"/>
          </a:xfrm>
          <a:prstGeom prst="rect">
            <a:avLst/>
          </a:prstGeom>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03429" name="Text Box 5"/>
          <p:cNvSpPr txBox="1">
            <a:spLocks noChangeArrowheads="1"/>
          </p:cNvSpPr>
          <p:nvPr/>
        </p:nvSpPr>
        <p:spPr bwMode="auto">
          <a:xfrm>
            <a:off x="1631504" y="2030305"/>
            <a:ext cx="9217024" cy="3293209"/>
          </a:xfrm>
          <a:prstGeom prst="rect">
            <a:avLst/>
          </a:prstGeom>
          <a:noFill/>
          <a:ln w="19050" algn="ctr">
            <a:solidFill>
              <a:srgbClr val="FBD53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355600" indent="-355600">
              <a:lnSpc>
                <a:spcPct val="120000"/>
              </a:lnSpc>
              <a:buBlip>
                <a:blip r:embed="rId2"/>
              </a:buBlip>
              <a:defRPr sz="3200" b="1">
                <a:latin typeface="Times New Roman" panose="02020603050405020304" pitchFamily="18" charset="0"/>
              </a:defRPr>
            </a:lvl1pPr>
            <a:lvl2pPr>
              <a:defRPr sz="3200">
                <a:latin typeface="Times New Roman" panose="02020603050405020304" pitchFamily="18" charset="0"/>
              </a:defRPr>
            </a:lvl2pPr>
            <a:lvl3pPr>
              <a:defRPr sz="3200">
                <a:latin typeface="Times New Roman" panose="02020603050405020304" pitchFamily="18" charset="0"/>
              </a:defRPr>
            </a:lvl3pPr>
            <a:lvl4pPr>
              <a:defRPr sz="3200">
                <a:latin typeface="Times New Roman" panose="02020603050405020304" pitchFamily="18" charset="0"/>
              </a:defRPr>
            </a:lvl4pPr>
            <a:lvl5pPr>
              <a:defRPr sz="3200">
                <a:latin typeface="Times New Roman" panose="02020603050405020304" pitchFamily="18" charset="0"/>
              </a:defRPr>
            </a:lvl5pPr>
            <a:lvl6pPr>
              <a:defRPr sz="3200">
                <a:latin typeface="Times New Roman" panose="02020603050405020304" pitchFamily="18" charset="0"/>
              </a:defRPr>
            </a:lvl6pPr>
            <a:lvl7pPr>
              <a:defRPr sz="3200">
                <a:latin typeface="Times New Roman" panose="02020603050405020304" pitchFamily="18" charset="0"/>
              </a:defRPr>
            </a:lvl7pPr>
            <a:lvl8pPr>
              <a:defRPr sz="3200">
                <a:latin typeface="Times New Roman" panose="02020603050405020304" pitchFamily="18" charset="0"/>
              </a:defRPr>
            </a:lvl8pPr>
            <a:lvl9pPr>
              <a:defRPr sz="3200">
                <a:latin typeface="Times New Roman" panose="02020603050405020304" pitchFamily="18" charset="0"/>
              </a:defRPr>
            </a:lvl9pPr>
          </a:lstStyle>
          <a:p>
            <a:pPr marL="0" indent="0">
              <a:lnSpc>
                <a:spcPct val="130000"/>
              </a:lnSpc>
              <a:buNone/>
            </a:pPr>
            <a:r>
              <a:rPr lang="en-US" altLang="zh-CN" dirty="0"/>
              <a:t>To read the article and understand the main </a:t>
            </a:r>
            <a:r>
              <a:rPr lang="en-US" altLang="zh-CN" dirty="0" smtClean="0"/>
              <a:t>idea.</a:t>
            </a:r>
            <a:endParaRPr lang="en-US" altLang="zh-CN" dirty="0"/>
          </a:p>
          <a:p>
            <a:pPr marL="0" indent="0">
              <a:lnSpc>
                <a:spcPct val="130000"/>
              </a:lnSpc>
              <a:buNone/>
            </a:pPr>
            <a:r>
              <a:rPr lang="en-US" altLang="zh-CN" dirty="0" smtClean="0"/>
              <a:t>To </a:t>
            </a:r>
            <a:r>
              <a:rPr lang="en-US" altLang="zh-CN" dirty="0"/>
              <a:t>get the main idea of each </a:t>
            </a:r>
            <a:r>
              <a:rPr lang="en-US" altLang="zh-CN" dirty="0" smtClean="0"/>
              <a:t>paragraph.</a:t>
            </a:r>
            <a:endParaRPr lang="en-US" altLang="zh-CN" dirty="0"/>
          </a:p>
          <a:p>
            <a:pPr marL="0" indent="0">
              <a:lnSpc>
                <a:spcPct val="130000"/>
              </a:lnSpc>
              <a:buNone/>
            </a:pPr>
            <a:r>
              <a:rPr lang="en-US" altLang="zh-CN" dirty="0"/>
              <a:t>To learn to summarize the </a:t>
            </a:r>
            <a:r>
              <a:rPr lang="en-US" altLang="zh-CN" dirty="0" smtClean="0"/>
              <a:t>article.</a:t>
            </a:r>
            <a:endParaRPr lang="en-US" altLang="zh-CN" dirty="0"/>
          </a:p>
          <a:p>
            <a:pPr marL="0" indent="0">
              <a:lnSpc>
                <a:spcPct val="130000"/>
              </a:lnSpc>
              <a:buNone/>
            </a:pPr>
            <a:r>
              <a:rPr lang="en-US" altLang="zh-CN" dirty="0"/>
              <a:t>To discuss how the robot will look like and what the robot will do in the future with a </a:t>
            </a:r>
            <a:r>
              <a:rPr lang="en-US" altLang="zh-CN" dirty="0" smtClean="0"/>
              <a:t>partner.</a:t>
            </a:r>
            <a:endParaRPr lang="en-US" altLang="zh-CN"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908720"/>
            <a:ext cx="6706748" cy="1142631"/>
          </a:xfrm>
          <a:prstGeom prst="rect">
            <a:avLst/>
          </a:prstGeom>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19816" name="Rectangle 9"/>
          <p:cNvSpPr>
            <a:spLocks noChangeArrowheads="1"/>
          </p:cNvSpPr>
          <p:nvPr/>
        </p:nvSpPr>
        <p:spPr bwMode="auto">
          <a:xfrm>
            <a:off x="2082031" y="1131388"/>
            <a:ext cx="5867400" cy="683264"/>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b="1">
                <a:solidFill>
                  <a:srgbClr val="0000FF"/>
                </a:solidFill>
                <a:latin typeface="Arial" panose="020B0604020202020204" pitchFamily="34" charset="0"/>
              </a:rPr>
              <a:t>Translate the sentences.</a:t>
            </a:r>
            <a:endParaRPr kumimoji="1" lang="en-US" altLang="zh-CN" b="1">
              <a:solidFill>
                <a:srgbClr val="0000FF"/>
              </a:solidFill>
              <a:latin typeface="Arial" panose="020B0604020202020204" pitchFamily="34" charset="0"/>
            </a:endParaRPr>
          </a:p>
        </p:txBody>
      </p:sp>
      <p:sp>
        <p:nvSpPr>
          <p:cNvPr id="119817" name="Text Box 9"/>
          <p:cNvSpPr txBox="1">
            <a:spLocks noChangeArrowheads="1"/>
          </p:cNvSpPr>
          <p:nvPr/>
        </p:nvSpPr>
        <p:spPr bwMode="auto">
          <a:xfrm>
            <a:off x="1991544" y="1666377"/>
            <a:ext cx="8588375" cy="3637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3200">
                <a:solidFill>
                  <a:schemeClr val="tx1"/>
                </a:solidFill>
                <a:latin typeface="Times New Roman" panose="02020603050405020304" pitchFamily="18" charset="0"/>
                <a:ea typeface="宋体" panose="02010600030101010101" pitchFamily="2" charset="-122"/>
              </a:defRPr>
            </a:lvl1pPr>
            <a:lvl2pPr marL="800100" indent="-342900" eaLnBrk="0" hangingPunct="0">
              <a:defRPr sz="3200">
                <a:solidFill>
                  <a:schemeClr val="tx1"/>
                </a:solidFill>
                <a:latin typeface="Times New Roman" panose="02020603050405020304" pitchFamily="18" charset="0"/>
                <a:ea typeface="宋体" panose="02010600030101010101" pitchFamily="2" charset="-122"/>
              </a:defRPr>
            </a:lvl2pPr>
            <a:lvl3pPr marL="1257300" indent="-342900" eaLnBrk="0" hangingPunct="0">
              <a:defRPr sz="3200">
                <a:solidFill>
                  <a:schemeClr val="tx1"/>
                </a:solidFill>
                <a:latin typeface="Times New Roman" panose="02020603050405020304" pitchFamily="18" charset="0"/>
                <a:ea typeface="宋体" panose="02010600030101010101" pitchFamily="2" charset="-122"/>
              </a:defRPr>
            </a:lvl3pPr>
            <a:lvl4pPr marL="1714500" indent="-342900" eaLnBrk="0" hangingPunct="0">
              <a:defRPr sz="3200">
                <a:solidFill>
                  <a:schemeClr val="tx1"/>
                </a:solidFill>
                <a:latin typeface="Times New Roman" panose="02020603050405020304" pitchFamily="18" charset="0"/>
                <a:ea typeface="宋体" panose="02010600030101010101" pitchFamily="2" charset="-122"/>
              </a:defRPr>
            </a:lvl4pPr>
            <a:lvl5pPr marL="2171700" indent="-342900" eaLnBrk="0" hangingPunct="0">
              <a:defRPr sz="32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t>1. —</a:t>
            </a:r>
            <a:r>
              <a:rPr lang="zh-CN" altLang="en-US" b="1" dirty="0"/>
              <a:t>那是你的照片吗？</a:t>
            </a:r>
            <a:endParaRPr lang="zh-CN" altLang="en-US" b="1" dirty="0"/>
          </a:p>
          <a:p>
            <a:pPr eaLnBrk="1" hangingPunct="1">
              <a:lnSpc>
                <a:spcPct val="120000"/>
              </a:lnSpc>
            </a:pPr>
            <a:r>
              <a:rPr lang="zh-CN" altLang="en-US" b="1" dirty="0"/>
              <a:t>    </a:t>
            </a:r>
            <a:r>
              <a:rPr lang="en-US" altLang="zh-CN" b="1" dirty="0"/>
              <a:t>—</a:t>
            </a:r>
            <a:r>
              <a:rPr lang="zh-CN" altLang="en-US" b="1" dirty="0"/>
              <a:t>是的，那是十年前的我。</a:t>
            </a:r>
            <a:endParaRPr lang="zh-CN" altLang="en-US" b="1" dirty="0"/>
          </a:p>
          <a:p>
            <a:pPr eaLnBrk="1" hangingPunct="1">
              <a:lnSpc>
                <a:spcPct val="120000"/>
              </a:lnSpc>
            </a:pPr>
            <a:endParaRPr lang="zh-CN" altLang="en-US" b="1" dirty="0"/>
          </a:p>
          <a:p>
            <a:pPr eaLnBrk="1" hangingPunct="1">
              <a:lnSpc>
                <a:spcPct val="120000"/>
              </a:lnSpc>
            </a:pPr>
            <a:endParaRPr lang="zh-CN" altLang="en-US" b="1" dirty="0"/>
          </a:p>
          <a:p>
            <a:pPr eaLnBrk="1" hangingPunct="1">
              <a:lnSpc>
                <a:spcPct val="120000"/>
              </a:lnSpc>
            </a:pPr>
            <a:r>
              <a:rPr lang="en-US" altLang="zh-CN" b="1" dirty="0"/>
              <a:t>2. —</a:t>
            </a:r>
            <a:r>
              <a:rPr lang="zh-CN" altLang="en-US" b="1" dirty="0"/>
              <a:t>宇航员？你开玩笑的吧？</a:t>
            </a:r>
            <a:endParaRPr lang="zh-CN" altLang="en-US" b="1" dirty="0"/>
          </a:p>
          <a:p>
            <a:pPr eaLnBrk="1" hangingPunct="1">
              <a:lnSpc>
                <a:spcPct val="120000"/>
              </a:lnSpc>
            </a:pPr>
            <a:r>
              <a:rPr lang="zh-CN" altLang="en-US" b="1" dirty="0"/>
              <a:t>    </a:t>
            </a:r>
            <a:r>
              <a:rPr lang="en-US" altLang="zh-CN" b="1" dirty="0"/>
              <a:t>—</a:t>
            </a:r>
            <a:r>
              <a:rPr lang="zh-CN" altLang="en-US" b="1" dirty="0"/>
              <a:t>不，我认真的。 我要乘火箭去月球。</a:t>
            </a:r>
            <a:endParaRPr lang="zh-CN" altLang="en-US" b="1" dirty="0"/>
          </a:p>
        </p:txBody>
      </p:sp>
      <p:sp>
        <p:nvSpPr>
          <p:cNvPr id="119818" name="Text Box 10"/>
          <p:cNvSpPr txBox="1">
            <a:spLocks noChangeArrowheads="1"/>
          </p:cNvSpPr>
          <p:nvPr/>
        </p:nvSpPr>
        <p:spPr bwMode="auto">
          <a:xfrm>
            <a:off x="2396356" y="2815727"/>
            <a:ext cx="6705600"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b="1" dirty="0">
                <a:solidFill>
                  <a:srgbClr val="FF0000"/>
                </a:solidFill>
                <a:latin typeface="Times New Roman" panose="02020603050405020304" pitchFamily="18" charset="0"/>
              </a:rPr>
              <a:t>—Is that a picture of you?</a:t>
            </a:r>
            <a:endParaRPr lang="en-US" altLang="zh-CN" sz="3200" b="1" dirty="0">
              <a:solidFill>
                <a:srgbClr val="FF0000"/>
              </a:solidFill>
              <a:latin typeface="Times New Roman" panose="02020603050405020304" pitchFamily="18" charset="0"/>
            </a:endParaRPr>
          </a:p>
          <a:p>
            <a:pPr>
              <a:lnSpc>
                <a:spcPct val="120000"/>
              </a:lnSpc>
            </a:pPr>
            <a:r>
              <a:rPr lang="en-US" altLang="zh-CN" sz="3200" b="1" dirty="0">
                <a:solidFill>
                  <a:srgbClr val="FF0000"/>
                </a:solidFill>
                <a:latin typeface="Times New Roman" panose="02020603050405020304" pitchFamily="18" charset="0"/>
              </a:rPr>
              <a:t>—Yes, that was me 10 years ago.</a:t>
            </a:r>
            <a:endParaRPr lang="en-US" altLang="zh-CN" sz="3200" b="1" dirty="0">
              <a:solidFill>
                <a:srgbClr val="FF0000"/>
              </a:solidFill>
              <a:latin typeface="Times New Roman" panose="02020603050405020304" pitchFamily="18" charset="0"/>
            </a:endParaRPr>
          </a:p>
        </p:txBody>
      </p:sp>
      <p:sp>
        <p:nvSpPr>
          <p:cNvPr id="119819" name="Text Box 11"/>
          <p:cNvSpPr txBox="1">
            <a:spLocks noChangeArrowheads="1"/>
          </p:cNvSpPr>
          <p:nvPr/>
        </p:nvSpPr>
        <p:spPr bwMode="auto">
          <a:xfrm>
            <a:off x="2370956" y="5092202"/>
            <a:ext cx="8278812"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b="1">
                <a:solidFill>
                  <a:srgbClr val="FF0000"/>
                </a:solidFill>
                <a:latin typeface="Times New Roman" panose="02020603050405020304" pitchFamily="18" charset="0"/>
              </a:rPr>
              <a:t>—An astronaut? Are you kidding?</a:t>
            </a:r>
            <a:endParaRPr lang="en-US" altLang="zh-CN" sz="3200" b="1">
              <a:solidFill>
                <a:srgbClr val="FF0000"/>
              </a:solidFill>
              <a:latin typeface="Times New Roman" panose="02020603050405020304" pitchFamily="18" charset="0"/>
            </a:endParaRPr>
          </a:p>
          <a:p>
            <a:pPr>
              <a:lnSpc>
                <a:spcPct val="120000"/>
              </a:lnSpc>
            </a:pPr>
            <a:r>
              <a:rPr lang="en-US" altLang="zh-CN" sz="3200" b="1">
                <a:solidFill>
                  <a:srgbClr val="FF0000"/>
                </a:solidFill>
                <a:latin typeface="Times New Roman" panose="02020603050405020304" pitchFamily="18" charset="0"/>
              </a:rPr>
              <a:t>—No, I’m serious. I’ll fly rockets to the moon.</a:t>
            </a:r>
            <a:endParaRPr lang="en-US" altLang="zh-CN" sz="3200" b="1">
              <a:solidFill>
                <a:srgbClr val="FF0000"/>
              </a:solidFill>
              <a:latin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679" y="260648"/>
            <a:ext cx="3312887" cy="104035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818"/>
                                        </p:tgtEl>
                                        <p:attrNameLst>
                                          <p:attrName>style.visibility</p:attrName>
                                        </p:attrNameLst>
                                      </p:cBhvr>
                                      <p:to>
                                        <p:strVal val="visible"/>
                                      </p:to>
                                    </p:set>
                                    <p:animEffect transition="in" filter="blinds(horizontal)">
                                      <p:cBhvr>
                                        <p:cTn id="7" dur="500"/>
                                        <p:tgtEl>
                                          <p:spTgt spid="1198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9819"/>
                                        </p:tgtEl>
                                        <p:attrNameLst>
                                          <p:attrName>style.visibility</p:attrName>
                                        </p:attrNameLst>
                                      </p:cBhvr>
                                      <p:to>
                                        <p:strVal val="visible"/>
                                      </p:to>
                                    </p:set>
                                    <p:animEffect transition="in" filter="blinds(horizontal)">
                                      <p:cBhvr>
                                        <p:cTn id="12" dur="500"/>
                                        <p:tgtEl>
                                          <p:spTgt spid="119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8" grpId="0"/>
      <p:bldP spid="11981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3071664" y="1628800"/>
            <a:ext cx="76327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3200">
                <a:solidFill>
                  <a:schemeClr val="tx1"/>
                </a:solidFill>
                <a:latin typeface="Times New Roman" panose="02020603050405020304" pitchFamily="18" charset="0"/>
                <a:ea typeface="宋体" panose="02010600030101010101" pitchFamily="2" charset="-122"/>
              </a:defRPr>
            </a:lvl1pPr>
            <a:lvl2pPr marL="800100" indent="-342900" eaLnBrk="0" hangingPunct="0">
              <a:defRPr sz="3200">
                <a:solidFill>
                  <a:schemeClr val="tx1"/>
                </a:solidFill>
                <a:latin typeface="Times New Roman" panose="02020603050405020304" pitchFamily="18" charset="0"/>
                <a:ea typeface="宋体" panose="02010600030101010101" pitchFamily="2" charset="-122"/>
              </a:defRPr>
            </a:lvl2pPr>
            <a:lvl3pPr marL="1257300" indent="-342900" eaLnBrk="0" hangingPunct="0">
              <a:defRPr sz="3200">
                <a:solidFill>
                  <a:schemeClr val="tx1"/>
                </a:solidFill>
                <a:latin typeface="Times New Roman" panose="02020603050405020304" pitchFamily="18" charset="0"/>
                <a:ea typeface="宋体" panose="02010600030101010101" pitchFamily="2" charset="-122"/>
              </a:defRPr>
            </a:lvl3pPr>
            <a:lvl4pPr marL="1714500" indent="-342900" eaLnBrk="0" hangingPunct="0">
              <a:defRPr sz="3200">
                <a:solidFill>
                  <a:schemeClr val="tx1"/>
                </a:solidFill>
                <a:latin typeface="Times New Roman" panose="02020603050405020304" pitchFamily="18" charset="0"/>
                <a:ea typeface="宋体" panose="02010600030101010101" pitchFamily="2" charset="-122"/>
              </a:defRPr>
            </a:lvl4pPr>
            <a:lvl5pPr marL="2171700" indent="-342900" eaLnBrk="0" hangingPunct="0">
              <a:defRPr sz="32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t>3. —</a:t>
            </a:r>
            <a:r>
              <a:rPr lang="zh-CN" altLang="en-US" b="1" dirty="0" smtClean="0"/>
              <a:t>你</a:t>
            </a:r>
            <a:r>
              <a:rPr lang="zh-CN" altLang="en-US" b="1" dirty="0"/>
              <a:t>会</a:t>
            </a:r>
            <a:r>
              <a:rPr lang="zh-CN" altLang="en-US" b="1" dirty="0" smtClean="0"/>
              <a:t>住</a:t>
            </a:r>
            <a:r>
              <a:rPr lang="zh-CN" altLang="en-US" b="1" dirty="0"/>
              <a:t>在哪里？</a:t>
            </a:r>
            <a:endParaRPr lang="zh-CN" altLang="en-US" b="1" dirty="0"/>
          </a:p>
          <a:p>
            <a:pPr eaLnBrk="1" hangingPunct="1">
              <a:lnSpc>
                <a:spcPct val="120000"/>
              </a:lnSpc>
            </a:pPr>
            <a:r>
              <a:rPr lang="zh-CN" altLang="en-US" b="1" dirty="0"/>
              <a:t>    </a:t>
            </a:r>
            <a:r>
              <a:rPr lang="en-US" altLang="zh-CN" b="1" dirty="0"/>
              <a:t>—</a:t>
            </a:r>
            <a:r>
              <a:rPr lang="zh-CN" altLang="en-US" b="1" dirty="0"/>
              <a:t>我将住在太空站。</a:t>
            </a:r>
            <a:endParaRPr lang="zh-CN" altLang="en-US" b="1" dirty="0"/>
          </a:p>
          <a:p>
            <a:pPr eaLnBrk="1" hangingPunct="1">
              <a:lnSpc>
                <a:spcPct val="120000"/>
              </a:lnSpc>
            </a:pPr>
            <a:endParaRPr lang="zh-CN" altLang="en-US" b="1" dirty="0"/>
          </a:p>
          <a:p>
            <a:pPr eaLnBrk="1" hangingPunct="1">
              <a:lnSpc>
                <a:spcPct val="120000"/>
              </a:lnSpc>
            </a:pPr>
            <a:endParaRPr lang="zh-CN" altLang="en-US" b="1" dirty="0"/>
          </a:p>
          <a:p>
            <a:pPr eaLnBrk="1" hangingPunct="1">
              <a:lnSpc>
                <a:spcPct val="120000"/>
              </a:lnSpc>
            </a:pPr>
            <a:r>
              <a:rPr lang="en-US" altLang="zh-CN" b="1" dirty="0"/>
              <a:t>4. </a:t>
            </a:r>
            <a:r>
              <a:rPr lang="zh-CN" altLang="en-US" b="1" dirty="0"/>
              <a:t>我将飞到其他星球上去。</a:t>
            </a:r>
            <a:endParaRPr lang="zh-CN" altLang="en-US" b="1" dirty="0"/>
          </a:p>
        </p:txBody>
      </p:sp>
      <p:sp>
        <p:nvSpPr>
          <p:cNvPr id="120835" name="Text Box 3"/>
          <p:cNvSpPr txBox="1">
            <a:spLocks noChangeArrowheads="1"/>
          </p:cNvSpPr>
          <p:nvPr/>
        </p:nvSpPr>
        <p:spPr bwMode="auto">
          <a:xfrm>
            <a:off x="3454252" y="2751163"/>
            <a:ext cx="6499225"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b="1" dirty="0">
                <a:solidFill>
                  <a:srgbClr val="FF0000"/>
                </a:solidFill>
                <a:latin typeface="Times New Roman" panose="02020603050405020304" pitchFamily="18" charset="0"/>
              </a:rPr>
              <a:t>—Where will you live?</a:t>
            </a:r>
            <a:endParaRPr lang="en-US" altLang="zh-CN" sz="3200" b="1" dirty="0">
              <a:solidFill>
                <a:srgbClr val="FF0000"/>
              </a:solidFill>
              <a:latin typeface="Times New Roman" panose="02020603050405020304" pitchFamily="18" charset="0"/>
            </a:endParaRPr>
          </a:p>
          <a:p>
            <a:pPr>
              <a:lnSpc>
                <a:spcPct val="120000"/>
              </a:lnSpc>
            </a:pPr>
            <a:r>
              <a:rPr lang="en-US" altLang="zh-CN" sz="3200" b="1" dirty="0">
                <a:solidFill>
                  <a:srgbClr val="FF0000"/>
                </a:solidFill>
                <a:latin typeface="Times New Roman" panose="02020603050405020304" pitchFamily="18" charset="0"/>
              </a:rPr>
              <a:t>—I’ll live on a space station.</a:t>
            </a:r>
            <a:endParaRPr lang="en-US" altLang="zh-CN" sz="3200" b="1" dirty="0">
              <a:solidFill>
                <a:srgbClr val="FF0000"/>
              </a:solidFill>
              <a:latin typeface="Times New Roman" panose="02020603050405020304" pitchFamily="18" charset="0"/>
            </a:endParaRPr>
          </a:p>
        </p:txBody>
      </p:sp>
      <p:sp>
        <p:nvSpPr>
          <p:cNvPr id="120836" name="Text Box 4"/>
          <p:cNvSpPr txBox="1">
            <a:spLocks noChangeArrowheads="1"/>
          </p:cNvSpPr>
          <p:nvPr/>
        </p:nvSpPr>
        <p:spPr bwMode="auto">
          <a:xfrm>
            <a:off x="3476083" y="4524934"/>
            <a:ext cx="6046787"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b="1" dirty="0">
                <a:solidFill>
                  <a:srgbClr val="FF0000"/>
                </a:solidFill>
                <a:latin typeface="Times New Roman" panose="02020603050405020304" pitchFamily="18" charset="0"/>
              </a:rPr>
              <a:t>I will fly to other planets.</a:t>
            </a:r>
            <a:endParaRPr lang="en-US" altLang="zh-CN" sz="3200" b="1" dirty="0">
              <a:solidFill>
                <a:srgbClr val="FF0000"/>
              </a:solidFill>
              <a:latin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0835"/>
                                        </p:tgtEl>
                                        <p:attrNameLst>
                                          <p:attrName>style.visibility</p:attrName>
                                        </p:attrNameLst>
                                      </p:cBhvr>
                                      <p:to>
                                        <p:strVal val="visible"/>
                                      </p:to>
                                    </p:set>
                                    <p:animEffect transition="in" filter="blinds(horizontal)">
                                      <p:cBhvr>
                                        <p:cTn id="7" dur="500"/>
                                        <p:tgtEl>
                                          <p:spTgt spid="1208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0836"/>
                                        </p:tgtEl>
                                        <p:attrNameLst>
                                          <p:attrName>style.visibility</p:attrName>
                                        </p:attrNameLst>
                                      </p:cBhvr>
                                      <p:to>
                                        <p:strVal val="visible"/>
                                      </p:to>
                                    </p:set>
                                    <p:animEffect transition="in" filter="blinds(horizontal)">
                                      <p:cBhvr>
                                        <p:cTn id="12" dur="500"/>
                                        <p:tgtEl>
                                          <p:spTgt spid="120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p:bldP spid="12083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17000" b="-17000"/>
          </a:stretch>
        </a:blipFill>
        <a:effectLst/>
      </p:bgPr>
    </p:bg>
    <p:spTree>
      <p:nvGrpSpPr>
        <p:cNvPr id="1" name=""/>
        <p:cNvGrpSpPr/>
        <p:nvPr/>
      </p:nvGrpSpPr>
      <p:grpSpPr>
        <a:xfrm>
          <a:off x="0" y="0"/>
          <a:ext cx="0" cy="0"/>
          <a:chOff x="0" y="0"/>
          <a:chExt cx="0" cy="0"/>
        </a:xfrm>
      </p:grpSpPr>
      <p:sp>
        <p:nvSpPr>
          <p:cNvPr id="104450" name="AutoShape 2"/>
          <p:cNvSpPr>
            <a:spLocks noChangeArrowheads="1"/>
          </p:cNvSpPr>
          <p:nvPr/>
        </p:nvSpPr>
        <p:spPr bwMode="auto">
          <a:xfrm>
            <a:off x="767408" y="2134172"/>
            <a:ext cx="5520679" cy="2917825"/>
          </a:xfrm>
          <a:prstGeom prst="cloudCallout">
            <a:avLst>
              <a:gd name="adj1" fmla="val 47933"/>
              <a:gd name="adj2" fmla="val 38386"/>
            </a:avLst>
          </a:prstGeom>
          <a:solidFill>
            <a:schemeClr val="accent2"/>
          </a:solidFill>
          <a:ln>
            <a:noFill/>
          </a:ln>
          <a:effectLst/>
        </p:spPr>
        <p:txBody>
          <a:bodyPr/>
          <a:lstStyle/>
          <a:p>
            <a:pPr algn="ctr"/>
            <a:endParaRPr lang="zh-CN" altLang="en-US"/>
          </a:p>
        </p:txBody>
      </p:sp>
      <p:sp>
        <p:nvSpPr>
          <p:cNvPr id="104451" name="Text Box 3"/>
          <p:cNvSpPr txBox="1">
            <a:spLocks noChangeArrowheads="1"/>
          </p:cNvSpPr>
          <p:nvPr/>
        </p:nvSpPr>
        <p:spPr bwMode="auto">
          <a:xfrm>
            <a:off x="1292039" y="2770431"/>
            <a:ext cx="4734049"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400" b="1" dirty="0">
                <a:solidFill>
                  <a:schemeClr val="bg1"/>
                </a:solidFill>
                <a:latin typeface="Times New Roman" panose="02020603050405020304" pitchFamily="18" charset="0"/>
              </a:rPr>
              <a:t>Do you know where the word “robot” was firstly used?</a:t>
            </a:r>
            <a:endParaRPr lang="en-US" altLang="zh-CN" sz="3400" b="1" dirty="0">
              <a:solidFill>
                <a:schemeClr val="bg1"/>
              </a:solidFill>
              <a:latin typeface="Times New Roman" panose="02020603050405020304" pitchFamily="18" charset="0"/>
            </a:endParaRPr>
          </a:p>
        </p:txBody>
      </p:sp>
      <p:pic>
        <p:nvPicPr>
          <p:cNvPr id="10445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8087" y="3253327"/>
            <a:ext cx="421005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720" y="908720"/>
            <a:ext cx="4536504" cy="1242138"/>
          </a:xfrm>
          <a:prstGeom prst="rect">
            <a:avLst/>
          </a:prstGeom>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17000" b="-17000"/>
          </a:stretch>
        </a:blipFill>
        <a:effectLst/>
      </p:bgPr>
    </p:bg>
    <p:spTree>
      <p:nvGrpSpPr>
        <p:cNvPr id="1" name=""/>
        <p:cNvGrpSpPr/>
        <p:nvPr/>
      </p:nvGrpSpPr>
      <p:grpSpPr>
        <a:xfrm>
          <a:off x="0" y="0"/>
          <a:ext cx="0" cy="0"/>
          <a:chOff x="0" y="0"/>
          <a:chExt cx="0" cy="0"/>
        </a:xfrm>
      </p:grpSpPr>
      <p:pic>
        <p:nvPicPr>
          <p:cNvPr id="105474" name="Picture 2" descr="200905070314577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448" y="1069789"/>
            <a:ext cx="250983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5" name="Rectangle 3"/>
          <p:cNvSpPr>
            <a:spLocks noChangeArrowheads="1"/>
          </p:cNvSpPr>
          <p:nvPr/>
        </p:nvSpPr>
        <p:spPr bwMode="auto">
          <a:xfrm>
            <a:off x="3935760" y="1604963"/>
            <a:ext cx="7704856" cy="1865126"/>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ct val="120000"/>
              </a:lnSpc>
              <a:buFontTx/>
              <a:buChar char="•"/>
            </a:pPr>
            <a:r>
              <a:rPr lang="en-US" altLang="zh-CN" sz="3200" b="1" dirty="0" smtClean="0">
                <a:latin typeface="Times New Roman" panose="02020603050405020304" pitchFamily="18" charset="0"/>
              </a:rPr>
              <a:t>firstly </a:t>
            </a:r>
            <a:r>
              <a:rPr lang="en-US" altLang="zh-CN" sz="3200" b="1" dirty="0">
                <a:latin typeface="Times New Roman" panose="02020603050405020304" pitchFamily="18" charset="0"/>
              </a:rPr>
              <a:t>used in a play </a:t>
            </a:r>
            <a:r>
              <a:rPr lang="en-US" altLang="zh-CN" sz="3200" b="1" i="1" dirty="0">
                <a:solidFill>
                  <a:srgbClr val="FF0000"/>
                </a:solidFill>
                <a:latin typeface="Times New Roman" panose="02020603050405020304" pitchFamily="18" charset="0"/>
              </a:rPr>
              <a:t>Rossum’s Universal Robots</a:t>
            </a:r>
            <a:r>
              <a:rPr lang="en-US" altLang="zh-CN" sz="3200" b="1" i="1" dirty="0">
                <a:latin typeface="Times New Roman" panose="02020603050405020304" pitchFamily="18" charset="0"/>
              </a:rPr>
              <a:t> </a:t>
            </a:r>
            <a:r>
              <a:rPr lang="en-US" altLang="zh-CN" sz="3200" b="1" dirty="0">
                <a:latin typeface="Times New Roman" panose="02020603050405020304" pitchFamily="18" charset="0"/>
              </a:rPr>
              <a:t>by </a:t>
            </a:r>
            <a:r>
              <a:rPr lang="en-US" altLang="en-US" sz="3200" b="1" dirty="0">
                <a:latin typeface="Times New Roman" panose="02020603050405020304" pitchFamily="18" charset="0"/>
              </a:rPr>
              <a:t>Karel Capek</a:t>
            </a:r>
            <a:r>
              <a:rPr lang="en-US" altLang="zh-CN" sz="3200" b="1" dirty="0">
                <a:latin typeface="Times New Roman" panose="02020603050405020304" pitchFamily="18" charset="0"/>
              </a:rPr>
              <a:t>, a </a:t>
            </a:r>
            <a:r>
              <a:rPr lang="en-US" altLang="zh-CN" sz="3200" b="1" dirty="0" smtClean="0">
                <a:latin typeface="Times New Roman" panose="02020603050405020304" pitchFamily="18" charset="0"/>
              </a:rPr>
              <a:t>famous </a:t>
            </a:r>
            <a:r>
              <a:rPr lang="en-US" altLang="zh-CN" sz="3200" b="1" dirty="0">
                <a:latin typeface="Times New Roman" panose="02020603050405020304" pitchFamily="18" charset="0"/>
              </a:rPr>
              <a:t>novelist </a:t>
            </a:r>
            <a:r>
              <a:rPr lang="en-US" altLang="zh-CN" sz="3200" b="1" dirty="0" smtClean="0">
                <a:latin typeface="Times New Roman" panose="02020603050405020304" pitchFamily="18" charset="0"/>
              </a:rPr>
              <a:t>(</a:t>
            </a:r>
            <a:r>
              <a:rPr lang="zh-CN" altLang="en-US" sz="3200" b="1" dirty="0" smtClean="0">
                <a:latin typeface="Times New Roman" panose="02020603050405020304" pitchFamily="18" charset="0"/>
              </a:rPr>
              <a:t>小说家</a:t>
            </a:r>
            <a:r>
              <a:rPr lang="en-US" altLang="zh-CN" sz="3200" b="1" dirty="0" smtClean="0">
                <a:latin typeface="Times New Roman" panose="02020603050405020304" pitchFamily="18" charset="0"/>
              </a:rPr>
              <a:t>) and </a:t>
            </a:r>
            <a:r>
              <a:rPr lang="en-US" altLang="en-US" sz="3200" b="1" dirty="0" smtClean="0">
                <a:latin typeface="Times New Roman" panose="02020603050405020304" pitchFamily="18" charset="0"/>
              </a:rPr>
              <a:t>playwright (</a:t>
            </a:r>
            <a:r>
              <a:rPr lang="zh-CN" altLang="en-US" sz="3200" b="1" dirty="0">
                <a:latin typeface="Times New Roman" panose="02020603050405020304" pitchFamily="18" charset="0"/>
              </a:rPr>
              <a:t>剧作</a:t>
            </a:r>
            <a:r>
              <a:rPr lang="zh-CN" altLang="en-US" sz="3200" b="1" dirty="0" smtClean="0">
                <a:latin typeface="Times New Roman" panose="02020603050405020304" pitchFamily="18" charset="0"/>
              </a:rPr>
              <a:t>家</a:t>
            </a:r>
            <a:r>
              <a:rPr lang="en-US" altLang="zh-CN" sz="3200" b="1" dirty="0" smtClean="0">
                <a:latin typeface="Times New Roman" panose="02020603050405020304" pitchFamily="18" charset="0"/>
              </a:rPr>
              <a:t>)</a:t>
            </a:r>
            <a:r>
              <a:rPr lang="en-US" altLang="en-US" sz="3200" dirty="0" smtClean="0">
                <a:latin typeface="Times New Roman" panose="02020603050405020304" pitchFamily="18" charset="0"/>
              </a:rPr>
              <a:t> </a:t>
            </a:r>
            <a:r>
              <a:rPr lang="en-US" altLang="zh-CN" sz="3200" b="1" dirty="0" smtClean="0">
                <a:latin typeface="Times New Roman" panose="02020603050405020304" pitchFamily="18" charset="0"/>
              </a:rPr>
              <a:t>     </a:t>
            </a:r>
            <a:endParaRPr lang="en-US" altLang="zh-CN" sz="3200" b="1" dirty="0">
              <a:latin typeface="Times New Roman" panose="02020603050405020304" pitchFamily="18" charset="0"/>
            </a:endParaRPr>
          </a:p>
        </p:txBody>
      </p:sp>
      <p:sp>
        <p:nvSpPr>
          <p:cNvPr id="105476" name="Rectangle 4"/>
          <p:cNvSpPr>
            <a:spLocks noChangeArrowheads="1"/>
          </p:cNvSpPr>
          <p:nvPr/>
        </p:nvSpPr>
        <p:spPr bwMode="auto">
          <a:xfrm>
            <a:off x="3962816" y="3861048"/>
            <a:ext cx="7677800" cy="1274195"/>
          </a:xfrm>
          <a:prstGeom prst="rect">
            <a:avLst/>
          </a:prstGeom>
          <a:solidFill>
            <a:schemeClr val="accent4">
              <a:lumMod val="40000"/>
              <a:lumOff val="60000"/>
            </a:schemeClr>
          </a:solidFill>
          <a:ln>
            <a:noFill/>
          </a:ln>
          <a:effectLst/>
        </p:spPr>
        <p:txBody>
          <a:bodyPr wrap="square">
            <a:spAutoFit/>
          </a:bodyPr>
          <a:lstStyle/>
          <a:p>
            <a:pPr marL="268605" indent="-268605">
              <a:lnSpc>
                <a:spcPct val="120000"/>
              </a:lnSpc>
              <a:buFontTx/>
              <a:buChar char="•"/>
            </a:pPr>
            <a:r>
              <a:rPr lang="en-US" altLang="zh-CN" sz="3200" b="1" dirty="0" smtClean="0">
                <a:latin typeface="Times New Roman" panose="02020603050405020304" pitchFamily="18" charset="0"/>
              </a:rPr>
              <a:t>a </a:t>
            </a:r>
            <a:r>
              <a:rPr lang="en-US" altLang="zh-CN" sz="3200" b="1" dirty="0">
                <a:latin typeface="Times New Roman" panose="02020603050405020304" pitchFamily="18" charset="0"/>
              </a:rPr>
              <a:t>character who </a:t>
            </a:r>
            <a:r>
              <a:rPr lang="en-US" altLang="zh-CN" sz="3200" b="1" dirty="0">
                <a:solidFill>
                  <a:srgbClr val="FF0000"/>
                </a:solidFill>
                <a:latin typeface="Times New Roman" panose="02020603050405020304" pitchFamily="18" charset="0"/>
              </a:rPr>
              <a:t>looks like humans</a:t>
            </a:r>
            <a:r>
              <a:rPr lang="en-US" altLang="zh-CN" sz="3200" b="1" dirty="0">
                <a:latin typeface="Times New Roman" panose="02020603050405020304" pitchFamily="18" charset="0"/>
              </a:rPr>
              <a:t> and </a:t>
            </a:r>
            <a:r>
              <a:rPr lang="en-US" altLang="zh-CN" sz="3200" b="1" dirty="0">
                <a:solidFill>
                  <a:srgbClr val="FF0000"/>
                </a:solidFill>
                <a:latin typeface="Times New Roman" panose="02020603050405020304" pitchFamily="18" charset="0"/>
              </a:rPr>
              <a:t>acts like </a:t>
            </a:r>
            <a:r>
              <a:rPr lang="en-US" altLang="zh-CN" sz="3200" b="1" dirty="0" smtClean="0">
                <a:solidFill>
                  <a:srgbClr val="FF0000"/>
                </a:solidFill>
                <a:latin typeface="Times New Roman" panose="02020603050405020304" pitchFamily="18" charset="0"/>
              </a:rPr>
              <a:t>humans</a:t>
            </a:r>
            <a:r>
              <a:rPr lang="en-US" altLang="zh-CN" sz="3200" b="1" dirty="0" smtClean="0">
                <a:latin typeface="Times New Roman" panose="02020603050405020304" pitchFamily="18" charset="0"/>
              </a:rPr>
              <a:t> </a:t>
            </a:r>
            <a:r>
              <a:rPr lang="en-US" altLang="zh-CN" sz="3200" b="1" dirty="0">
                <a:latin typeface="Times New Roman" panose="02020603050405020304" pitchFamily="18" charset="0"/>
              </a:rPr>
              <a:t>named </a:t>
            </a:r>
            <a:r>
              <a:rPr lang="en-US" altLang="zh-CN" sz="3200" b="1" dirty="0" smtClean="0">
                <a:latin typeface="Times New Roman" panose="02020603050405020304" pitchFamily="18" charset="0"/>
              </a:rPr>
              <a:t>Robot </a:t>
            </a:r>
            <a:r>
              <a:rPr lang="en-US" altLang="en-US" sz="3200" dirty="0" smtClean="0">
                <a:latin typeface="Times New Roman" panose="02020603050405020304" pitchFamily="18" charset="0"/>
              </a:rPr>
              <a:t> </a:t>
            </a:r>
            <a:r>
              <a:rPr lang="en-US" altLang="zh-CN" sz="3200" b="1" dirty="0" smtClean="0">
                <a:latin typeface="Times New Roman" panose="02020603050405020304" pitchFamily="18" charset="0"/>
              </a:rPr>
              <a:t>     </a:t>
            </a:r>
            <a:endParaRPr lang="en-US" altLang="zh-CN" sz="3200" b="1" dirty="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475"/>
                                        </p:tgtEl>
                                        <p:attrNameLst>
                                          <p:attrName>style.visibility</p:attrName>
                                        </p:attrNameLst>
                                      </p:cBhvr>
                                      <p:to>
                                        <p:strVal val="visible"/>
                                      </p:to>
                                    </p:set>
                                    <p:animEffect transition="in" filter="blinds(horizontal)">
                                      <p:cBhvr>
                                        <p:cTn id="7" dur="500"/>
                                        <p:tgtEl>
                                          <p:spTgt spid="10547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5476"/>
                                        </p:tgtEl>
                                        <p:attrNameLst>
                                          <p:attrName>style.visibility</p:attrName>
                                        </p:attrNameLst>
                                      </p:cBhvr>
                                      <p:to>
                                        <p:strVal val="visible"/>
                                      </p:to>
                                    </p:set>
                                    <p:animEffect transition="in" filter="blinds(horizontal)">
                                      <p:cBhvr>
                                        <p:cTn id="12" dur="500"/>
                                        <p:tgtEl>
                                          <p:spTgt spid="105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animBg="1"/>
      <p:bldP spid="10547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17000" b="-17000"/>
          </a:stretch>
        </a:blipFill>
        <a:effectLst/>
      </p:bgPr>
    </p:bg>
    <p:spTree>
      <p:nvGrpSpPr>
        <p:cNvPr id="1" name=""/>
        <p:cNvGrpSpPr/>
        <p:nvPr/>
      </p:nvGrpSpPr>
      <p:grpSpPr>
        <a:xfrm>
          <a:off x="0" y="0"/>
          <a:ext cx="0" cy="0"/>
          <a:chOff x="0" y="0"/>
          <a:chExt cx="0" cy="0"/>
        </a:xfrm>
      </p:grpSpPr>
      <p:sp>
        <p:nvSpPr>
          <p:cNvPr id="18438" name="Text Box 5"/>
          <p:cNvSpPr txBox="1">
            <a:spLocks noChangeArrowheads="1"/>
          </p:cNvSpPr>
          <p:nvPr/>
        </p:nvSpPr>
        <p:spPr bwMode="auto">
          <a:xfrm>
            <a:off x="1271464" y="295639"/>
            <a:ext cx="9649072" cy="117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ts val="0"/>
              </a:spcBef>
            </a:pPr>
            <a:r>
              <a:rPr lang="en-US" altLang="zh-CN" b="1" dirty="0" smtClean="0">
                <a:solidFill>
                  <a:srgbClr val="0000FF"/>
                </a:solidFill>
                <a:latin typeface="Arial" panose="020B0604020202020204" pitchFamily="34" charset="0"/>
              </a:rPr>
              <a:t>What </a:t>
            </a:r>
            <a:r>
              <a:rPr lang="en-US" altLang="zh-CN" b="1" dirty="0">
                <a:solidFill>
                  <a:srgbClr val="0000FF"/>
                </a:solidFill>
                <a:latin typeface="Arial" panose="020B0604020202020204" pitchFamily="34" charset="0"/>
              </a:rPr>
              <a:t>do </a:t>
            </a:r>
            <a:r>
              <a:rPr lang="en-US" altLang="zh-CN" b="1" dirty="0" smtClean="0">
                <a:solidFill>
                  <a:srgbClr val="0000FF"/>
                </a:solidFill>
                <a:latin typeface="Arial" panose="020B0604020202020204" pitchFamily="34" charset="0"/>
              </a:rPr>
              <a:t>robots </a:t>
            </a:r>
            <a:r>
              <a:rPr lang="en-US" altLang="zh-CN" b="1" dirty="0">
                <a:solidFill>
                  <a:srgbClr val="0000FF"/>
                </a:solidFill>
                <a:latin typeface="Arial" panose="020B0604020202020204" pitchFamily="34" charset="0"/>
              </a:rPr>
              <a:t>look like and what can they do</a:t>
            </a:r>
            <a:r>
              <a:rPr lang="en-US" altLang="zh-CN" b="1" dirty="0" smtClean="0">
                <a:solidFill>
                  <a:srgbClr val="0000FF"/>
                </a:solidFill>
                <a:latin typeface="Arial" panose="020B0604020202020204" pitchFamily="34" charset="0"/>
              </a:rPr>
              <a:t>? Watch the video.</a:t>
            </a:r>
            <a:endParaRPr lang="en-US" altLang="zh-CN" b="1" dirty="0">
              <a:solidFill>
                <a:srgbClr val="0000FF"/>
              </a:solidFill>
              <a:latin typeface="Arial" panose="020B0604020202020204" pitchFamily="34" charset="0"/>
            </a:endParaRPr>
          </a:p>
        </p:txBody>
      </p:sp>
      <p:pic>
        <p:nvPicPr>
          <p:cNvPr id="3" name="这大概就是未来机器人该有的样子">
            <a:hlinkClick r:id="" action="ppaction://media"/>
          </p:cNvPr>
          <p:cNvPicPr>
            <a:picLocks noChangeAspect="1"/>
          </p:cNvPicPr>
          <p:nvPr>
            <a:videoFile r:link="rId2"/>
            <p:extLst>
              <p:ext uri="{DAA4B4D4-6D71-4841-9C94-3DE7FCFB9230}">
                <p14:media xmlns:p14="http://schemas.microsoft.com/office/powerpoint/2010/main" r:embed="rId3">
                  <p14:trim end="41356.000000"/>
                </p14:media>
              </p:ext>
            </p:extLst>
          </p:nvPr>
        </p:nvPicPr>
        <p:blipFill>
          <a:blip r:embed="rId4"/>
          <a:stretch>
            <a:fillRect/>
          </a:stretch>
        </p:blipFill>
        <p:spPr>
          <a:xfrm>
            <a:off x="1891260" y="1471345"/>
            <a:ext cx="8153400" cy="4591050"/>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100000">
                <p:cTn id="7" fill="hold" display="0">
                  <p:stCondLst>
                    <p:cond delay="indefinite"/>
                  </p:stCondLst>
                </p:cTn>
                <p:tgtEl>
                  <p:spTgt spid="3"/>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17000" b="-17000"/>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3952" y="3077055"/>
            <a:ext cx="3230020" cy="2117457"/>
          </a:xfrm>
          <a:prstGeom prst="rect">
            <a:avLst/>
          </a:prstGeom>
        </p:spPr>
      </p:pic>
      <p:sp>
        <p:nvSpPr>
          <p:cNvPr id="18438" name="Text Box 5"/>
          <p:cNvSpPr txBox="1">
            <a:spLocks noChangeArrowheads="1"/>
          </p:cNvSpPr>
          <p:nvPr/>
        </p:nvSpPr>
        <p:spPr bwMode="auto">
          <a:xfrm>
            <a:off x="1703512" y="600162"/>
            <a:ext cx="917697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smtClean="0">
                <a:solidFill>
                  <a:srgbClr val="0000FF"/>
                </a:solidFill>
                <a:latin typeface="Arial" panose="020B0604020202020204" pitchFamily="34" charset="0"/>
              </a:rPr>
              <a:t>Tell your partner what </a:t>
            </a:r>
            <a:r>
              <a:rPr lang="en-US" altLang="zh-CN" b="1" dirty="0">
                <a:solidFill>
                  <a:srgbClr val="0000FF"/>
                </a:solidFill>
                <a:latin typeface="Arial" panose="020B0604020202020204" pitchFamily="34" charset="0"/>
              </a:rPr>
              <a:t>you know about </a:t>
            </a:r>
            <a:r>
              <a:rPr lang="en-US" altLang="zh-CN" b="1" dirty="0" smtClean="0">
                <a:solidFill>
                  <a:srgbClr val="0000FF"/>
                </a:solidFill>
                <a:latin typeface="Arial" panose="020B0604020202020204" pitchFamily="34" charset="0"/>
              </a:rPr>
              <a:t>robots. </a:t>
            </a:r>
            <a:r>
              <a:rPr lang="en-US" altLang="zh-CN" b="1" dirty="0">
                <a:solidFill>
                  <a:srgbClr val="0000FF"/>
                </a:solidFill>
                <a:latin typeface="Arial" panose="020B0604020202020204" pitchFamily="34" charset="0"/>
              </a:rPr>
              <a:t>What do they look like and what can they do?</a:t>
            </a:r>
            <a:endParaRPr lang="en-US" altLang="zh-CN" b="1" dirty="0">
              <a:solidFill>
                <a:srgbClr val="0000FF"/>
              </a:solidFill>
              <a:latin typeface="Arial" panose="020B0604020202020204" pitchFamily="34" charset="0"/>
            </a:endParaRPr>
          </a:p>
        </p:txBody>
      </p:sp>
      <p:sp>
        <p:nvSpPr>
          <p:cNvPr id="7" name="圆角矩形标注 6"/>
          <p:cNvSpPr>
            <a:spLocks noChangeArrowheads="1"/>
          </p:cNvSpPr>
          <p:nvPr/>
        </p:nvSpPr>
        <p:spPr bwMode="auto">
          <a:xfrm>
            <a:off x="497061" y="2730964"/>
            <a:ext cx="4716463" cy="1073551"/>
          </a:xfrm>
          <a:prstGeom prst="wedgeRoundRectCallout">
            <a:avLst>
              <a:gd name="adj1" fmla="val 58981"/>
              <a:gd name="adj2" fmla="val 58720"/>
              <a:gd name="adj3" fmla="val 16667"/>
            </a:avLst>
          </a:prstGeom>
          <a:noFill/>
          <a:ln w="25400" algn="ctr">
            <a:solidFill>
              <a:srgbClr val="99CCFF"/>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ts val="0"/>
              </a:spcBef>
            </a:pPr>
            <a:r>
              <a:rPr lang="en-US" altLang="zh-CN" b="1" dirty="0">
                <a:cs typeface="Times New Roman" panose="02020603050405020304" pitchFamily="18" charset="0"/>
              </a:rPr>
              <a:t>I think there will be more robots in the future.</a:t>
            </a:r>
            <a:endParaRPr lang="zh-CN" altLang="en-US" b="1" dirty="0">
              <a:cs typeface="Times New Roman" panose="02020603050405020304" pitchFamily="18" charset="0"/>
            </a:endParaRPr>
          </a:p>
        </p:txBody>
      </p:sp>
      <p:sp>
        <p:nvSpPr>
          <p:cNvPr id="11" name="圆角矩形标注 10"/>
          <p:cNvSpPr>
            <a:spLocks noChangeArrowheads="1"/>
          </p:cNvSpPr>
          <p:nvPr/>
        </p:nvSpPr>
        <p:spPr bwMode="auto">
          <a:xfrm>
            <a:off x="6032277" y="2155415"/>
            <a:ext cx="5723390" cy="629445"/>
          </a:xfrm>
          <a:prstGeom prst="wedgeRoundRectCallout">
            <a:avLst>
              <a:gd name="adj1" fmla="val -14711"/>
              <a:gd name="adj2" fmla="val 107164"/>
              <a:gd name="adj3" fmla="val 16667"/>
            </a:avLst>
          </a:prstGeom>
          <a:noFill/>
          <a:ln w="25400" algn="ctr">
            <a:solidFill>
              <a:srgbClr val="FFCC99"/>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ts val="0"/>
              </a:spcBef>
            </a:pPr>
            <a:r>
              <a:rPr lang="en-US" altLang="zh-CN" b="1" dirty="0">
                <a:cs typeface="Times New Roman" panose="02020603050405020304" pitchFamily="18" charset="0"/>
              </a:rPr>
              <a:t>Really? What do they look like?</a:t>
            </a:r>
            <a:endParaRPr lang="zh-CN" altLang="en-US" b="1" dirty="0">
              <a:cs typeface="Times New Roman" panose="02020603050405020304" pitchFamily="18" charset="0"/>
            </a:endParaRPr>
          </a:p>
        </p:txBody>
      </p:sp>
      <p:sp>
        <p:nvSpPr>
          <p:cNvPr id="12" name="圆角矩形标注 11"/>
          <p:cNvSpPr>
            <a:spLocks noChangeArrowheads="1"/>
          </p:cNvSpPr>
          <p:nvPr/>
        </p:nvSpPr>
        <p:spPr bwMode="auto">
          <a:xfrm>
            <a:off x="569293" y="4366630"/>
            <a:ext cx="4572000" cy="1655762"/>
          </a:xfrm>
          <a:prstGeom prst="wedgeRoundRectCallout">
            <a:avLst>
              <a:gd name="adj1" fmla="val 67421"/>
              <a:gd name="adj2" fmla="val -31646"/>
              <a:gd name="adj3" fmla="val 16667"/>
            </a:avLst>
          </a:prstGeom>
          <a:noFill/>
          <a:ln w="25400" algn="ctr">
            <a:solidFill>
              <a:srgbClr val="99CCFF"/>
            </a:solidFill>
            <a:miter lim="800000"/>
          </a:ln>
          <a:extLst>
            <a:ext uri="{909E8E84-426E-40DD-AFC4-6F175D3DCCD1}">
              <a14:hiddenFill xmlns:a14="http://schemas.microsoft.com/office/drawing/2010/main">
                <a:solidFill>
                  <a:srgbClr val="FFFFFF"/>
                </a:solidFill>
              </a14:hiddenFill>
            </a:ext>
          </a:extLst>
        </p:spPr>
        <p:txBody>
          <a:bodyPr anchor="ctr"/>
          <a:lstStyle/>
          <a:p>
            <a:pPr>
              <a:spcBef>
                <a:spcPts val="0"/>
              </a:spcBef>
            </a:pPr>
            <a:r>
              <a:rPr lang="en-US" altLang="zh-CN" sz="3200" b="1">
                <a:latin typeface="Times New Roman" panose="02020603050405020304" pitchFamily="18" charset="0"/>
                <a:cs typeface="Times New Roman" panose="02020603050405020304" pitchFamily="18" charset="0"/>
              </a:rPr>
              <a:t>I think they look like humans. They can do anything men can do. </a:t>
            </a:r>
            <a:endParaRPr lang="zh-CN" altLang="en-US" sz="3200" b="1">
              <a:latin typeface="Times New Roman" panose="02020603050405020304" pitchFamily="18" charset="0"/>
              <a:cs typeface="Times New Roman" panose="02020603050405020304" pitchFamily="18" charset="0"/>
            </a:endParaRPr>
          </a:p>
        </p:txBody>
      </p:sp>
      <p:sp>
        <p:nvSpPr>
          <p:cNvPr id="2" name="圆角矩形标注 12"/>
          <p:cNvSpPr>
            <a:spLocks noChangeArrowheads="1"/>
          </p:cNvSpPr>
          <p:nvPr/>
        </p:nvSpPr>
        <p:spPr bwMode="auto">
          <a:xfrm>
            <a:off x="7057768" y="5702649"/>
            <a:ext cx="3672408" cy="639486"/>
          </a:xfrm>
          <a:prstGeom prst="wedgeRoundRectCallout">
            <a:avLst>
              <a:gd name="adj1" fmla="val -14235"/>
              <a:gd name="adj2" fmla="val -120586"/>
              <a:gd name="adj3" fmla="val 16667"/>
            </a:avLst>
          </a:prstGeom>
          <a:noFill/>
          <a:ln w="25400" algn="ctr">
            <a:solidFill>
              <a:srgbClr val="FFCC99"/>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ts val="0"/>
              </a:spcBef>
            </a:pPr>
            <a:r>
              <a:rPr lang="en-US" altLang="zh-CN" b="1" dirty="0">
                <a:cs typeface="Times New Roman" panose="02020603050405020304" pitchFamily="18" charset="0"/>
              </a:rPr>
              <a:t>Sounds interesting.</a:t>
            </a:r>
            <a:endParaRPr lang="zh-CN" altLang="en-US" b="1" dirty="0">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93" y="682481"/>
            <a:ext cx="1080120" cy="10801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11" grpId="0" animBg="1" autoUpdateAnimBg="0"/>
      <p:bldP spid="12" grpId="0" animBg="1" autoUpdateAnimBg="0"/>
      <p:bldP spid="2"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17000" b="-17000"/>
          </a:stretch>
        </a:blipFill>
        <a:effectLst/>
      </p:bgPr>
    </p:bg>
    <p:spTree>
      <p:nvGrpSpPr>
        <p:cNvPr id="1" name=""/>
        <p:cNvGrpSpPr/>
        <p:nvPr/>
      </p:nvGrpSpPr>
      <p:grpSpPr>
        <a:xfrm>
          <a:off x="0" y="0"/>
          <a:ext cx="0" cy="0"/>
          <a:chOff x="0" y="0"/>
          <a:chExt cx="0" cy="0"/>
        </a:xfrm>
      </p:grpSpPr>
      <p:pic>
        <p:nvPicPr>
          <p:cNvPr id="106498" name="Picture 2" descr="PIA04240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865564"/>
            <a:ext cx="32766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Picture 2" descr="08212810612125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792163"/>
            <a:ext cx="3276600" cy="281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0" name="Picture 3" descr="200812241015026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838200"/>
            <a:ext cx="3200400"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1" name="Picture 5" descr="20140715101106-1408909414"/>
          <p:cNvPicPr>
            <a:picLocks noChangeAspect="1" noChangeArrowheads="1"/>
          </p:cNvPicPr>
          <p:nvPr/>
        </p:nvPicPr>
        <p:blipFill>
          <a:blip r:embed="rId5">
            <a:extLst>
              <a:ext uri="{28A0092B-C50C-407E-A947-70E740481C1C}">
                <a14:useLocalDpi xmlns:a14="http://schemas.microsoft.com/office/drawing/2010/main" val="0"/>
              </a:ext>
            </a:extLst>
          </a:blip>
          <a:srcRect l="6522"/>
          <a:stretch>
            <a:fillRect/>
          </a:stretch>
        </p:blipFill>
        <p:spPr bwMode="auto">
          <a:xfrm>
            <a:off x="2362200" y="3762376"/>
            <a:ext cx="3352800" cy="2505075"/>
          </a:xfrm>
          <a:prstGeom prst="rect">
            <a:avLst/>
          </a:prstGeom>
          <a:noFill/>
          <a:extLst>
            <a:ext uri="{909E8E84-426E-40DD-AFC4-6F175D3DCCD1}">
              <a14:hiddenFill xmlns:a14="http://schemas.microsoft.com/office/drawing/2010/main">
                <a:solidFill>
                  <a:srgbClr val="FFFFFF"/>
                </a:solidFill>
              </a14:hiddenFill>
            </a:ext>
          </a:extLst>
        </p:spPr>
      </p:pic>
      <p:sp>
        <p:nvSpPr>
          <p:cNvPr id="106502" name="AutoShape 6"/>
          <p:cNvSpPr>
            <a:spLocks noChangeArrowheads="1"/>
          </p:cNvSpPr>
          <p:nvPr/>
        </p:nvSpPr>
        <p:spPr bwMode="auto">
          <a:xfrm>
            <a:off x="1683645" y="1828800"/>
            <a:ext cx="7841356" cy="808111"/>
          </a:xfrm>
          <a:prstGeom prst="wedgeRoundRectCallout">
            <a:avLst>
              <a:gd name="adj1" fmla="val 25903"/>
              <a:gd name="adj2" fmla="val 79792"/>
              <a:gd name="adj3" fmla="val 16667"/>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3400">
              <a:latin typeface="Times New Roman" panose="02020603050405020304" pitchFamily="18" charset="0"/>
            </a:endParaRPr>
          </a:p>
        </p:txBody>
      </p:sp>
      <p:sp>
        <p:nvSpPr>
          <p:cNvPr id="106503" name="Rectangle 7"/>
          <p:cNvSpPr>
            <a:spLocks noChangeArrowheads="1"/>
          </p:cNvSpPr>
          <p:nvPr/>
        </p:nvSpPr>
        <p:spPr bwMode="auto">
          <a:xfrm>
            <a:off x="1919536" y="1828801"/>
            <a:ext cx="7605464"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ts val="0"/>
              </a:spcBef>
            </a:pPr>
            <a:r>
              <a:rPr lang="en-US" altLang="zh-CN" sz="3200" b="1" dirty="0">
                <a:latin typeface="Times New Roman" panose="02020603050405020304" pitchFamily="18" charset="0"/>
              </a:rPr>
              <a:t>Do you know what things robots can do?</a:t>
            </a:r>
            <a:endParaRPr lang="en-US" altLang="zh-CN" sz="3200" b="1" dirty="0">
              <a:latin typeface="Times New Roman" panose="02020603050405020304" pitchFamily="18" charset="0"/>
            </a:endParaRPr>
          </a:p>
        </p:txBody>
      </p:sp>
      <p:grpSp>
        <p:nvGrpSpPr>
          <p:cNvPr id="106505" name="Group 9"/>
          <p:cNvGrpSpPr/>
          <p:nvPr/>
        </p:nvGrpSpPr>
        <p:grpSpPr bwMode="auto">
          <a:xfrm>
            <a:off x="1525588" y="3645428"/>
            <a:ext cx="8674720" cy="1475358"/>
            <a:chOff x="864" y="1228"/>
            <a:chExt cx="3733" cy="1680"/>
          </a:xfrm>
        </p:grpSpPr>
        <p:sp>
          <p:nvSpPr>
            <p:cNvPr id="106506" name="AutoShape 10"/>
            <p:cNvSpPr>
              <a:spLocks noChangeArrowheads="1"/>
            </p:cNvSpPr>
            <p:nvPr/>
          </p:nvSpPr>
          <p:spPr bwMode="auto">
            <a:xfrm>
              <a:off x="864" y="1228"/>
              <a:ext cx="3733" cy="1680"/>
            </a:xfrm>
            <a:prstGeom prst="roundRect">
              <a:avLst>
                <a:gd name="adj" fmla="val 16667"/>
              </a:avLst>
            </a:prstGeom>
            <a:solidFill>
              <a:schemeClr val="accent2">
                <a:lumMod val="20000"/>
                <a:lumOff val="8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spcBef>
                  <a:spcPts val="0"/>
                </a:spcBef>
              </a:pPr>
              <a:endParaRPr lang="zh-CN" altLang="en-US" sz="3200"/>
            </a:p>
          </p:txBody>
        </p:sp>
        <p:sp>
          <p:nvSpPr>
            <p:cNvPr id="90116" name="Text Box 4"/>
            <p:cNvSpPr txBox="1">
              <a:spLocks noChangeArrowheads="1"/>
            </p:cNvSpPr>
            <p:nvPr/>
          </p:nvSpPr>
          <p:spPr bwMode="auto">
            <a:xfrm>
              <a:off x="961" y="1321"/>
              <a:ext cx="3539" cy="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t>They can </a:t>
              </a:r>
              <a:r>
                <a:rPr lang="en-US" altLang="zh-CN" b="1" dirty="0">
                  <a:solidFill>
                    <a:srgbClr val="FF0000"/>
                  </a:solidFill>
                </a:rPr>
                <a:t>help with the housework</a:t>
              </a:r>
              <a:r>
                <a:rPr lang="en-US" altLang="zh-CN" b="1" dirty="0">
                  <a:solidFill>
                    <a:srgbClr val="FF00FF"/>
                  </a:solidFill>
                </a:rPr>
                <a:t> </a:t>
              </a:r>
              <a:r>
                <a:rPr lang="en-US" altLang="zh-CN" b="1" dirty="0"/>
                <a:t>and </a:t>
              </a:r>
              <a:r>
                <a:rPr lang="en-US" altLang="zh-CN" b="1" dirty="0">
                  <a:solidFill>
                    <a:srgbClr val="FF0000"/>
                  </a:solidFill>
                </a:rPr>
                <a:t>do jobs like working in dirty or dangerous places</a:t>
              </a:r>
              <a:r>
                <a:rPr lang="en-US" altLang="zh-CN" b="1" dirty="0"/>
                <a:t>.</a:t>
              </a:r>
              <a:endParaRPr lang="en-US" altLang="zh-CN" b="1"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6502"/>
                                        </p:tgtEl>
                                      </p:cBhvr>
                                    </p:animEffect>
                                    <p:set>
                                      <p:cBhvr>
                                        <p:cTn id="7" dur="1" fill="hold">
                                          <p:stCondLst>
                                            <p:cond delay="499"/>
                                          </p:stCondLst>
                                        </p:cTn>
                                        <p:tgtEl>
                                          <p:spTgt spid="10650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06503"/>
                                        </p:tgtEl>
                                      </p:cBhvr>
                                    </p:animEffect>
                                    <p:set>
                                      <p:cBhvr>
                                        <p:cTn id="10" dur="1" fill="hold">
                                          <p:stCondLst>
                                            <p:cond delay="499"/>
                                          </p:stCondLst>
                                        </p:cTn>
                                        <p:tgtEl>
                                          <p:spTgt spid="106503"/>
                                        </p:tgtEl>
                                        <p:attrNameLst>
                                          <p:attrName>style.visibility</p:attrName>
                                        </p:attrNameLst>
                                      </p:cBhvr>
                                      <p:to>
                                        <p:strVal val="hidden"/>
                                      </p:to>
                                    </p:set>
                                  </p:childTnLst>
                                </p:cTn>
                              </p:par>
                              <p:par>
                                <p:cTn id="11" presetID="3" presetClass="entr" presetSubtype="10" fill="hold" nodeType="withEffect">
                                  <p:stCondLst>
                                    <p:cond delay="0"/>
                                  </p:stCondLst>
                                  <p:childTnLst>
                                    <p:set>
                                      <p:cBhvr>
                                        <p:cTn id="12" dur="1" fill="hold">
                                          <p:stCondLst>
                                            <p:cond delay="0"/>
                                          </p:stCondLst>
                                        </p:cTn>
                                        <p:tgtEl>
                                          <p:spTgt spid="106499"/>
                                        </p:tgtEl>
                                        <p:attrNameLst>
                                          <p:attrName>style.visibility</p:attrName>
                                        </p:attrNameLst>
                                      </p:cBhvr>
                                      <p:to>
                                        <p:strVal val="visible"/>
                                      </p:to>
                                    </p:set>
                                    <p:animEffect transition="in" filter="blinds(horizontal)">
                                      <p:cBhvr>
                                        <p:cTn id="13" dur="500"/>
                                        <p:tgtEl>
                                          <p:spTgt spid="106499"/>
                                        </p:tgtEl>
                                      </p:cBhvr>
                                    </p:animEffect>
                                  </p:childTnLst>
                                </p:cTn>
                              </p:par>
                              <p:par>
                                <p:cTn id="14" presetID="3" presetClass="entr" presetSubtype="10" fill="hold" nodeType="withEffect">
                                  <p:stCondLst>
                                    <p:cond delay="0"/>
                                  </p:stCondLst>
                                  <p:childTnLst>
                                    <p:set>
                                      <p:cBhvr>
                                        <p:cTn id="15" dur="1" fill="hold">
                                          <p:stCondLst>
                                            <p:cond delay="0"/>
                                          </p:stCondLst>
                                        </p:cTn>
                                        <p:tgtEl>
                                          <p:spTgt spid="106500"/>
                                        </p:tgtEl>
                                        <p:attrNameLst>
                                          <p:attrName>style.visibility</p:attrName>
                                        </p:attrNameLst>
                                      </p:cBhvr>
                                      <p:to>
                                        <p:strVal val="visible"/>
                                      </p:to>
                                    </p:set>
                                    <p:animEffect transition="in" filter="blinds(horizontal)">
                                      <p:cBhvr>
                                        <p:cTn id="16" dur="500"/>
                                        <p:tgtEl>
                                          <p:spTgt spid="106500"/>
                                        </p:tgtEl>
                                      </p:cBhvr>
                                    </p:animEffect>
                                  </p:childTnLst>
                                </p:cTn>
                              </p:par>
                              <p:par>
                                <p:cTn id="17" presetID="3" presetClass="entr" presetSubtype="10" fill="hold" nodeType="withEffect">
                                  <p:stCondLst>
                                    <p:cond delay="0"/>
                                  </p:stCondLst>
                                  <p:childTnLst>
                                    <p:set>
                                      <p:cBhvr>
                                        <p:cTn id="18" dur="1" fill="hold">
                                          <p:stCondLst>
                                            <p:cond delay="0"/>
                                          </p:stCondLst>
                                        </p:cTn>
                                        <p:tgtEl>
                                          <p:spTgt spid="106501"/>
                                        </p:tgtEl>
                                        <p:attrNameLst>
                                          <p:attrName>style.visibility</p:attrName>
                                        </p:attrNameLst>
                                      </p:cBhvr>
                                      <p:to>
                                        <p:strVal val="visible"/>
                                      </p:to>
                                    </p:set>
                                    <p:animEffect transition="in" filter="blinds(horizontal)">
                                      <p:cBhvr>
                                        <p:cTn id="19" dur="500"/>
                                        <p:tgtEl>
                                          <p:spTgt spid="106501"/>
                                        </p:tgtEl>
                                      </p:cBhvr>
                                    </p:animEffect>
                                  </p:childTnLst>
                                </p:cTn>
                              </p:par>
                              <p:par>
                                <p:cTn id="20" presetID="3" presetClass="entr" presetSubtype="10" fill="hold" nodeType="withEffect">
                                  <p:stCondLst>
                                    <p:cond delay="0"/>
                                  </p:stCondLst>
                                  <p:childTnLst>
                                    <p:set>
                                      <p:cBhvr>
                                        <p:cTn id="21" dur="1" fill="hold">
                                          <p:stCondLst>
                                            <p:cond delay="0"/>
                                          </p:stCondLst>
                                        </p:cTn>
                                        <p:tgtEl>
                                          <p:spTgt spid="106498"/>
                                        </p:tgtEl>
                                        <p:attrNameLst>
                                          <p:attrName>style.visibility</p:attrName>
                                        </p:attrNameLst>
                                      </p:cBhvr>
                                      <p:to>
                                        <p:strVal val="visible"/>
                                      </p:to>
                                    </p:set>
                                    <p:animEffect transition="in" filter="blinds(horizontal)">
                                      <p:cBhvr>
                                        <p:cTn id="22" dur="500"/>
                                        <p:tgtEl>
                                          <p:spTgt spid="10649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6505"/>
                                        </p:tgtEl>
                                        <p:attrNameLst>
                                          <p:attrName>style.visibility</p:attrName>
                                        </p:attrNameLst>
                                      </p:cBhvr>
                                      <p:to>
                                        <p:strVal val="visible"/>
                                      </p:to>
                                    </p:set>
                                    <p:animEffect transition="in" filter="blinds(horizontal)">
                                      <p:cBhvr>
                                        <p:cTn id="27" dur="500"/>
                                        <p:tgtEl>
                                          <p:spTgt spid="106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animBg="1"/>
      <p:bldP spid="10650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750586" y="2984912"/>
            <a:ext cx="7438471" cy="2456057"/>
          </a:xfrm>
          <a:prstGeom prst="rect">
            <a:avLst/>
          </a:prstGeom>
          <a:noFill/>
        </p:spPr>
        <p:txBody>
          <a:bodyPr wrap="square" rtlCol="0">
            <a:spAutoFit/>
          </a:bodyPr>
          <a:lstStyle/>
          <a:p>
            <a:pPr>
              <a:lnSpc>
                <a:spcPct val="120000"/>
              </a:lnSpc>
            </a:pPr>
            <a:r>
              <a:rPr lang="en-US" altLang="zh-CN" sz="3200" b="1" dirty="0">
                <a:solidFill>
                  <a:srgbClr val="FF0000"/>
                </a:solidFill>
                <a:latin typeface="Times New Roman" panose="02020603050405020304" pitchFamily="18" charset="0"/>
                <a:cs typeface="Times New Roman" panose="02020603050405020304" pitchFamily="18" charset="0"/>
              </a:rPr>
              <a:t>The passage tells us what robots can do now. It talks about robots in Japan and India. It also mentions two different opinions from scientists.</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779476" y="1998227"/>
            <a:ext cx="10331297" cy="683264"/>
          </a:xfrm>
          <a:prstGeom prst="rect">
            <a:avLst/>
          </a:prstGeom>
          <a:noFill/>
        </p:spPr>
        <p:txBody>
          <a:bodyPr wrap="square" rtlCol="0">
            <a:spAutoFit/>
          </a:bodyPr>
          <a:lstStyle/>
          <a:p>
            <a:pPr>
              <a:lnSpc>
                <a:spcPct val="120000"/>
              </a:lnSpc>
            </a:pPr>
            <a:r>
              <a:rPr lang="en-US" altLang="zh-CN" sz="3200" b="1" dirty="0">
                <a:solidFill>
                  <a:srgbClr val="0000FF"/>
                </a:solidFill>
                <a:cs typeface="Arial" panose="020B0604020202020204" pitchFamily="34" charset="0"/>
              </a:rPr>
              <a:t>What does the writer want to tell us in the passage?</a:t>
            </a:r>
            <a:endParaRPr lang="zh-CN" altLang="en-US" sz="3200" b="1" dirty="0">
              <a:solidFill>
                <a:srgbClr val="0000FF"/>
              </a:solidFill>
              <a:cs typeface="Arial" panose="020B0604020202020204" pitchFamily="34" charset="0"/>
            </a:endParaRPr>
          </a:p>
        </p:txBody>
      </p:sp>
      <p:pic>
        <p:nvPicPr>
          <p:cNvPr id="2" name="图片 1"/>
          <p:cNvPicPr>
            <a:picLocks noChangeAspect="1"/>
          </p:cNvPicPr>
          <p:nvPr/>
        </p:nvPicPr>
        <p:blipFill>
          <a:blip r:embed="rId2"/>
          <a:stretch>
            <a:fillRect/>
          </a:stretch>
        </p:blipFill>
        <p:spPr>
          <a:xfrm>
            <a:off x="7896200" y="3093215"/>
            <a:ext cx="3467889" cy="223945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973" y="642113"/>
            <a:ext cx="4543906" cy="12210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1000" b="-1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560" y="2420888"/>
            <a:ext cx="8039959" cy="1475110"/>
          </a:xfrm>
          <a:prstGeom prst="rect">
            <a:avLst/>
          </a:prstGeom>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5602" name="Text Box 5"/>
          <p:cNvSpPr txBox="1">
            <a:spLocks noChangeArrowheads="1"/>
          </p:cNvSpPr>
          <p:nvPr/>
        </p:nvSpPr>
        <p:spPr bwMode="auto">
          <a:xfrm>
            <a:off x="1039093" y="2572700"/>
            <a:ext cx="10185821" cy="2456057"/>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think like humans in the future?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t>will robots be like in the future?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do today?</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t>are robots like in movies? </a:t>
            </a:r>
            <a:endParaRPr lang="en-US" altLang="zh-CN" b="1" dirty="0"/>
          </a:p>
        </p:txBody>
      </p:sp>
      <p:sp>
        <p:nvSpPr>
          <p:cNvPr id="25605" name="Text Box 5"/>
          <p:cNvSpPr txBox="1">
            <a:spLocks noChangeArrowheads="1"/>
          </p:cNvSpPr>
          <p:nvPr/>
        </p:nvSpPr>
        <p:spPr bwMode="auto">
          <a:xfrm>
            <a:off x="999779" y="915352"/>
            <a:ext cx="10225136" cy="1219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smtClean="0">
                <a:solidFill>
                  <a:srgbClr val="0000FF"/>
                </a:solidFill>
                <a:latin typeface="Arial" panose="020B0604020202020204" pitchFamily="34" charset="0"/>
              </a:rPr>
              <a:t>Read </a:t>
            </a:r>
            <a:r>
              <a:rPr lang="en-US" altLang="zh-CN" b="1" dirty="0">
                <a:solidFill>
                  <a:srgbClr val="0000FF"/>
                </a:solidFill>
                <a:latin typeface="Arial" panose="020B0604020202020204" pitchFamily="34" charset="0"/>
              </a:rPr>
              <a:t>the article and match each paragraph with the question it discusses. </a:t>
            </a:r>
            <a:r>
              <a:rPr lang="en-US" altLang="zh-CN" b="1" dirty="0" smtClean="0">
                <a:solidFill>
                  <a:srgbClr val="0000FF"/>
                </a:solidFill>
                <a:latin typeface="Arial" panose="020B0604020202020204" pitchFamily="34" charset="0"/>
              </a:rPr>
              <a:t>Listen to the article first.</a:t>
            </a:r>
            <a:endParaRPr lang="en-US" altLang="zh-CN" b="1" dirty="0">
              <a:solidFill>
                <a:srgbClr val="0000FF"/>
              </a:solidFill>
              <a:latin typeface="Arial" panose="020B0604020202020204" pitchFamily="34" charset="0"/>
            </a:endParaRPr>
          </a:p>
        </p:txBody>
      </p:sp>
      <p:cxnSp>
        <p:nvCxnSpPr>
          <p:cNvPr id="12" name="直接连接符 11"/>
          <p:cNvCxnSpPr>
            <a:cxnSpLocks noChangeShapeType="1"/>
          </p:cNvCxnSpPr>
          <p:nvPr/>
        </p:nvCxnSpPr>
        <p:spPr bwMode="auto">
          <a:xfrm>
            <a:off x="2346697" y="2856252"/>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nvCxnSpPr>
        <p:spPr bwMode="auto">
          <a:xfrm flipV="1">
            <a:off x="2346696" y="2924944"/>
            <a:ext cx="941810" cy="1233738"/>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nvCxnSpPr>
        <p:spPr bwMode="auto">
          <a:xfrm>
            <a:off x="2385008" y="3525667"/>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8" name="直接连接符 17"/>
          <p:cNvCxnSpPr>
            <a:cxnSpLocks noChangeShapeType="1"/>
          </p:cNvCxnSpPr>
          <p:nvPr/>
        </p:nvCxnSpPr>
        <p:spPr bwMode="auto">
          <a:xfrm flipV="1">
            <a:off x="2346695" y="3525667"/>
            <a:ext cx="980122" cy="116462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89" y="1057243"/>
            <a:ext cx="936104" cy="936104"/>
          </a:xfrm>
          <a:prstGeom prst="rect">
            <a:avLst/>
          </a:prstGeom>
        </p:spPr>
      </p:pic>
      <p:pic>
        <p:nvPicPr>
          <p:cNvPr id="3" name="Section B 2b">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cstate="print">
            <a:extLst>
              <a:ext uri="{28A0092B-C50C-407E-A947-70E740481C1C}">
                <a14:useLocalDpi xmlns:a14="http://schemas.microsoft.com/office/drawing/2010/main" val="0"/>
              </a:ext>
            </a:extLst>
          </a:blip>
          <a:stretch>
            <a:fillRect/>
          </a:stretch>
        </p:blipFill>
        <p:spPr>
          <a:xfrm>
            <a:off x="10344472" y="1411600"/>
            <a:ext cx="1161100" cy="11611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3"/>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146233" fill="hold"/>
                                        <p:tgtEl>
                                          <p:spTgt spid="3"/>
                                        </p:tgtEl>
                                      </p:cBhvr>
                                    </p:cmd>
                                  </p:childTnLst>
                                </p:cTn>
                              </p:par>
                            </p:childTnLst>
                          </p:cTn>
                        </p:par>
                      </p:childTnLst>
                    </p:cTn>
                  </p:par>
                </p:childTnLst>
              </p:cTn>
              <p:nextCondLst>
                <p:cond evt="onClick" delay="0">
                  <p:tgtEl>
                    <p:spTgt spid="3"/>
                  </p:tgtEl>
                </p:cond>
              </p:nextCondLst>
            </p:seq>
            <p:audio>
              <p:cMediaNode vol="80000">
                <p:cTn id="28" fill="hold" display="0">
                  <p:stCondLst>
                    <p:cond delay="indefinite"/>
                  </p:stCondLst>
                  <p:endCondLst>
                    <p:cond evt="onStopAudio" delay="0">
                      <p:tgtEl>
                        <p:sldTgt/>
                      </p:tgtEl>
                    </p:cond>
                  </p:endCondLst>
                </p:cTn>
                <p:tgtEl>
                  <p:spTgt spid="3"/>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1619865" y="2325329"/>
            <a:ext cx="9516695" cy="3046988"/>
          </a:xfrm>
          <a:prstGeom prst="rect">
            <a:avLst/>
          </a:prstGeom>
          <a:noFill/>
          <a:ln w="28575">
            <a:solidFill>
              <a:srgbClr val="8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1181100" indent="-285750" eaLnBrk="0" hangingPunct="0">
              <a:defRPr sz="3200">
                <a:solidFill>
                  <a:schemeClr val="tx1"/>
                </a:solidFill>
                <a:latin typeface="Times New Roman" panose="02020603050405020304" pitchFamily="18" charset="0"/>
                <a:ea typeface="宋体" panose="02010600030101010101" pitchFamily="2" charset="-122"/>
              </a:defRPr>
            </a:lvl2pPr>
            <a:lvl3pPr marL="1589405" indent="-228600" eaLnBrk="0" hangingPunct="0">
              <a:defRPr sz="3200">
                <a:solidFill>
                  <a:schemeClr val="tx1"/>
                </a:solidFill>
                <a:latin typeface="Times New Roman" panose="02020603050405020304" pitchFamily="18" charset="0"/>
                <a:ea typeface="宋体" panose="02010600030101010101" pitchFamily="2" charset="-122"/>
              </a:defRPr>
            </a:lvl3pPr>
            <a:lvl4pPr marL="1997075" indent="-228600" eaLnBrk="0" hangingPunct="0">
              <a:defRPr sz="3200">
                <a:solidFill>
                  <a:schemeClr val="tx1"/>
                </a:solidFill>
                <a:latin typeface="Times New Roman" panose="02020603050405020304" pitchFamily="18" charset="0"/>
                <a:ea typeface="宋体" panose="02010600030101010101" pitchFamily="2" charset="-122"/>
              </a:defRPr>
            </a:lvl4pPr>
            <a:lvl5pPr marL="2405380" indent="-228600" eaLnBrk="0" hangingPunct="0">
              <a:defRPr sz="3200">
                <a:solidFill>
                  <a:schemeClr val="tx1"/>
                </a:solidFill>
                <a:latin typeface="Times New Roman" panose="02020603050405020304" pitchFamily="18" charset="0"/>
                <a:ea typeface="宋体" panose="02010600030101010101" pitchFamily="2" charset="-122"/>
              </a:defRPr>
            </a:lvl5pPr>
            <a:lvl6pPr marL="28625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197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769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41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cs typeface="Times New Roman" panose="02020603050405020304" pitchFamily="18" charset="0"/>
              </a:rPr>
              <a:t>1. Robots can build </a:t>
            </a:r>
            <a:r>
              <a:rPr lang="en-US" altLang="zh-CN" b="1" dirty="0" smtClean="0">
                <a:cs typeface="Times New Roman" panose="02020603050405020304" pitchFamily="18" charset="0"/>
              </a:rPr>
              <a:t>__________ </a:t>
            </a:r>
            <a:r>
              <a:rPr lang="en-US" altLang="zh-CN" b="1" dirty="0">
                <a:cs typeface="Times New Roman" panose="02020603050405020304" pitchFamily="18" charset="0"/>
              </a:rPr>
              <a:t>in factories.</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2. They can do </a:t>
            </a:r>
            <a:r>
              <a:rPr lang="en-US" altLang="zh-CN" b="1" dirty="0" smtClean="0">
                <a:cs typeface="Times New Roman" panose="02020603050405020304" pitchFamily="18" charset="0"/>
              </a:rPr>
              <a:t>_________ </a:t>
            </a:r>
            <a:r>
              <a:rPr lang="en-US" altLang="zh-CN" b="1" dirty="0">
                <a:cs typeface="Times New Roman" panose="02020603050405020304" pitchFamily="18" charset="0"/>
              </a:rPr>
              <a:t>jobs many times and never get bored. </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3. Some can _________ and _________. </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4. Some can help _______ people under _________. </a:t>
            </a:r>
            <a:endParaRPr lang="en-US" altLang="zh-CN" b="1" dirty="0">
              <a:cs typeface="Times New Roman" panose="02020603050405020304" pitchFamily="18" charset="0"/>
            </a:endParaRPr>
          </a:p>
        </p:txBody>
      </p:sp>
      <p:sp>
        <p:nvSpPr>
          <p:cNvPr id="11" name="Text Box 9"/>
          <p:cNvSpPr txBox="1">
            <a:spLocks noChangeArrowheads="1"/>
          </p:cNvSpPr>
          <p:nvPr/>
        </p:nvSpPr>
        <p:spPr bwMode="auto">
          <a:xfrm>
            <a:off x="5667934" y="2300466"/>
            <a:ext cx="144145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cars </a:t>
            </a:r>
            <a:endParaRPr lang="en-US" altLang="zh-CN" b="1" dirty="0">
              <a:solidFill>
                <a:srgbClr val="FF0000"/>
              </a:solidFill>
            </a:endParaRPr>
          </a:p>
        </p:txBody>
      </p:sp>
      <p:sp>
        <p:nvSpPr>
          <p:cNvPr id="12" name="Text Box 10"/>
          <p:cNvSpPr txBox="1">
            <a:spLocks noChangeArrowheads="1"/>
          </p:cNvSpPr>
          <p:nvPr/>
        </p:nvSpPr>
        <p:spPr bwMode="auto">
          <a:xfrm>
            <a:off x="4657504" y="2851302"/>
            <a:ext cx="1871662"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simple</a:t>
            </a:r>
            <a:endParaRPr lang="en-US" altLang="zh-CN" b="1" dirty="0">
              <a:solidFill>
                <a:srgbClr val="FF0000"/>
              </a:solidFill>
            </a:endParaRPr>
          </a:p>
        </p:txBody>
      </p:sp>
      <p:sp>
        <p:nvSpPr>
          <p:cNvPr id="13" name="Text Box 8"/>
          <p:cNvSpPr txBox="1">
            <a:spLocks noChangeArrowheads="1"/>
          </p:cNvSpPr>
          <p:nvPr/>
        </p:nvSpPr>
        <p:spPr bwMode="auto">
          <a:xfrm>
            <a:off x="4657504" y="4646424"/>
            <a:ext cx="237648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i="1" dirty="0">
                <a:solidFill>
                  <a:srgbClr val="CC00FF"/>
                </a:solidFill>
              </a:rPr>
              <a:t>look for </a:t>
            </a:r>
            <a:endParaRPr lang="en-US" altLang="zh-CN" b="1" i="1" dirty="0">
              <a:solidFill>
                <a:srgbClr val="CC00FF"/>
              </a:solidFill>
            </a:endParaRPr>
          </a:p>
        </p:txBody>
      </p:sp>
      <p:sp>
        <p:nvSpPr>
          <p:cNvPr id="7" name="Text Box 8"/>
          <p:cNvSpPr txBox="1">
            <a:spLocks noChangeArrowheads="1"/>
          </p:cNvSpPr>
          <p:nvPr/>
        </p:nvSpPr>
        <p:spPr bwMode="auto">
          <a:xfrm>
            <a:off x="8565417" y="4647356"/>
            <a:ext cx="1995079"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buildings</a:t>
            </a:r>
            <a:endParaRPr lang="en-US" altLang="zh-CN" b="1" dirty="0">
              <a:solidFill>
                <a:srgbClr val="FF0000"/>
              </a:solidFill>
            </a:endParaRPr>
          </a:p>
        </p:txBody>
      </p:sp>
      <p:sp>
        <p:nvSpPr>
          <p:cNvPr id="9" name="Text Box 9"/>
          <p:cNvSpPr txBox="1">
            <a:spLocks noChangeArrowheads="1"/>
          </p:cNvSpPr>
          <p:nvPr/>
        </p:nvSpPr>
        <p:spPr bwMode="auto">
          <a:xfrm>
            <a:off x="4189984" y="4122170"/>
            <a:ext cx="115093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walk</a:t>
            </a:r>
            <a:endParaRPr lang="en-US" altLang="zh-CN" b="1" dirty="0">
              <a:solidFill>
                <a:srgbClr val="FF0000"/>
              </a:solidFill>
            </a:endParaRPr>
          </a:p>
        </p:txBody>
      </p:sp>
      <p:sp>
        <p:nvSpPr>
          <p:cNvPr id="10" name="Text Box 9"/>
          <p:cNvSpPr txBox="1">
            <a:spLocks noChangeArrowheads="1"/>
          </p:cNvSpPr>
          <p:nvPr/>
        </p:nvSpPr>
        <p:spPr bwMode="auto">
          <a:xfrm>
            <a:off x="6853016" y="4122170"/>
            <a:ext cx="172878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dance</a:t>
            </a:r>
            <a:endParaRPr lang="en-US" altLang="zh-CN" b="1" dirty="0">
              <a:solidFill>
                <a:srgbClr val="FF0000"/>
              </a:solidFill>
            </a:endParaRPr>
          </a:p>
        </p:txBody>
      </p:sp>
      <p:sp>
        <p:nvSpPr>
          <p:cNvPr id="4" name="Text Box 5"/>
          <p:cNvSpPr txBox="1">
            <a:spLocks noChangeArrowheads="1"/>
          </p:cNvSpPr>
          <p:nvPr/>
        </p:nvSpPr>
        <p:spPr bwMode="auto">
          <a:xfrm>
            <a:off x="1787852" y="576373"/>
            <a:ext cx="9204692" cy="1274195"/>
          </a:xfrm>
          <a:prstGeom prst="rect">
            <a:avLst/>
          </a:prstGeom>
          <a:noFill/>
          <a:ln w="9525">
            <a:no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0000FF"/>
                </a:solidFill>
                <a:latin typeface="Arial" panose="020B0604020202020204" pitchFamily="34" charset="0"/>
              </a:rPr>
              <a:t>Read the article again quickly. Complete the sentences about what robots can do now.</a:t>
            </a:r>
            <a:endParaRPr lang="en-US" altLang="zh-CN" b="1" dirty="0">
              <a:solidFill>
                <a:srgbClr val="0000FF"/>
              </a:solidFill>
              <a:latin typeface="Arial" panose="020B0604020202020204" pitchFamily="34"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980" y="715589"/>
            <a:ext cx="969044" cy="969044"/>
          </a:xfrm>
          <a:prstGeom prst="rect">
            <a:avLst/>
          </a:prstGeom>
        </p:spPr>
      </p:pic>
      <p:sp>
        <p:nvSpPr>
          <p:cNvPr id="14" name="圆角矩形标注 13"/>
          <p:cNvSpPr/>
          <p:nvPr/>
        </p:nvSpPr>
        <p:spPr>
          <a:xfrm>
            <a:off x="4960854" y="5601914"/>
            <a:ext cx="2148530" cy="491382"/>
          </a:xfrm>
          <a:prstGeom prst="wedgeRoundRectCallout">
            <a:avLst>
              <a:gd name="adj1" fmla="val -31070"/>
              <a:gd name="adj2" fmla="val -115284"/>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b="1" dirty="0">
                <a:solidFill>
                  <a:schemeClr val="tx1"/>
                </a:solidFill>
                <a:latin typeface="Times New Roman" panose="02020603050405020304" pitchFamily="18" charset="0"/>
                <a:cs typeface="Times New Roman" panose="02020603050405020304" pitchFamily="18" charset="0"/>
              </a:rPr>
              <a:t>寻找；寻求</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7" grpId="0"/>
      <p:bldP spid="9" grpId="0"/>
      <p:bldP spid="10" grpId="0"/>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8" name="圆角矩形标注 17"/>
          <p:cNvSpPr/>
          <p:nvPr/>
        </p:nvSpPr>
        <p:spPr>
          <a:xfrm>
            <a:off x="10519372" y="3511314"/>
            <a:ext cx="1121244" cy="484673"/>
          </a:xfrm>
          <a:prstGeom prst="wedgeRoundRectCallout">
            <a:avLst>
              <a:gd name="adj1" fmla="val -46804"/>
              <a:gd name="adj2" fmla="val 83255"/>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b="1" i="1" dirty="0">
                <a:solidFill>
                  <a:schemeClr val="tx1"/>
                </a:solidFill>
                <a:latin typeface="Times New Roman" panose="02020603050405020304" pitchFamily="18" charset="0"/>
                <a:cs typeface="Times New Roman" panose="02020603050405020304" pitchFamily="18" charset="0"/>
              </a:rPr>
              <a:t>n.</a:t>
            </a:r>
            <a:r>
              <a:rPr lang="zh-CN" altLang="en-US" sz="2400" b="1" dirty="0">
                <a:solidFill>
                  <a:schemeClr val="tx1"/>
                </a:solidFill>
                <a:latin typeface="Times New Roman" panose="02020603050405020304" pitchFamily="18" charset="0"/>
                <a:cs typeface="Times New Roman" panose="02020603050405020304" pitchFamily="18" charset="0"/>
              </a:rPr>
              <a:t>工厂</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5" name="Text Box 6"/>
          <p:cNvSpPr txBox="1">
            <a:spLocks noChangeArrowheads="1"/>
          </p:cNvSpPr>
          <p:nvPr/>
        </p:nvSpPr>
        <p:spPr bwMode="auto">
          <a:xfrm>
            <a:off x="551384" y="384251"/>
            <a:ext cx="11089232" cy="683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0000FF"/>
                </a:solidFill>
                <a:latin typeface="Arial" panose="020B0604020202020204" pitchFamily="34" charset="0"/>
              </a:rPr>
              <a:t>Read the article carefully, then complete the table.</a:t>
            </a:r>
            <a:r>
              <a:rPr lang="en-US" altLang="zh-CN" dirty="0">
                <a:latin typeface="Arial" panose="020B0604020202020204" pitchFamily="34" charset="0"/>
              </a:rPr>
              <a:t> </a:t>
            </a:r>
            <a:endParaRPr lang="en-US" altLang="zh-CN" b="1" dirty="0">
              <a:solidFill>
                <a:srgbClr val="0000FF"/>
              </a:solidFill>
              <a:latin typeface="Arial" panose="020B0604020202020204" pitchFamily="34" charset="0"/>
            </a:endParaRPr>
          </a:p>
        </p:txBody>
      </p:sp>
      <p:grpSp>
        <p:nvGrpSpPr>
          <p:cNvPr id="86046" name="Group 30"/>
          <p:cNvGrpSpPr/>
          <p:nvPr/>
        </p:nvGrpSpPr>
        <p:grpSpPr bwMode="auto">
          <a:xfrm>
            <a:off x="310043" y="1150044"/>
            <a:ext cx="10804199" cy="5214937"/>
            <a:chOff x="65" y="859"/>
            <a:chExt cx="5193" cy="3285"/>
          </a:xfrm>
        </p:grpSpPr>
        <p:sp>
          <p:nvSpPr>
            <p:cNvPr id="86026" name="Oval 10"/>
            <p:cNvSpPr>
              <a:spLocks noChangeArrowheads="1"/>
            </p:cNvSpPr>
            <p:nvPr/>
          </p:nvSpPr>
          <p:spPr bwMode="auto">
            <a:xfrm>
              <a:off x="2478" y="859"/>
              <a:ext cx="862" cy="499"/>
            </a:xfrm>
            <a:prstGeom prst="ellipse">
              <a:avLst/>
            </a:prstGeom>
            <a:solidFill>
              <a:srgbClr val="CC99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b="1" dirty="0"/>
                <a:t>robots</a:t>
              </a:r>
              <a:endParaRPr lang="en-US" altLang="zh-CN" sz="3200" b="1" dirty="0"/>
            </a:p>
          </p:txBody>
        </p:sp>
        <p:sp>
          <p:nvSpPr>
            <p:cNvPr id="86027" name="AutoShape 11"/>
            <p:cNvSpPr>
              <a:spLocks noChangeArrowheads="1"/>
            </p:cNvSpPr>
            <p:nvPr/>
          </p:nvSpPr>
          <p:spPr bwMode="auto">
            <a:xfrm>
              <a:off x="2115" y="1540"/>
              <a:ext cx="1633" cy="453"/>
            </a:xfrm>
            <a:prstGeom prst="roundRect">
              <a:avLst>
                <a:gd name="adj" fmla="val 16667"/>
              </a:avLst>
            </a:prstGeom>
            <a:solidFill>
              <a:srgbClr val="00B05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b="1" dirty="0">
                  <a:solidFill>
                    <a:schemeClr val="bg1"/>
                  </a:solidFill>
                  <a:latin typeface="Times New Roman" panose="02020603050405020304" pitchFamily="18" charset="0"/>
                </a:rPr>
                <a:t>Today’s robots</a:t>
              </a:r>
              <a:endParaRPr lang="en-US" altLang="zh-CN" sz="3200" b="1" dirty="0">
                <a:solidFill>
                  <a:schemeClr val="bg1"/>
                </a:solidFill>
                <a:latin typeface="Times New Roman" panose="02020603050405020304" pitchFamily="18" charset="0"/>
              </a:endParaRPr>
            </a:p>
          </p:txBody>
        </p:sp>
        <p:sp>
          <p:nvSpPr>
            <p:cNvPr id="12" name="Text Box 10"/>
            <p:cNvSpPr txBox="1">
              <a:spLocks noChangeArrowheads="1"/>
            </p:cNvSpPr>
            <p:nvPr/>
          </p:nvSpPr>
          <p:spPr bwMode="auto">
            <a:xfrm>
              <a:off x="1627" y="2374"/>
              <a:ext cx="874" cy="32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t>In movies</a:t>
              </a:r>
              <a:endParaRPr lang="en-US" altLang="zh-CN" sz="2800" b="1" dirty="0"/>
            </a:p>
          </p:txBody>
        </p:sp>
        <p:sp>
          <p:nvSpPr>
            <p:cNvPr id="2" name="Text Box 10"/>
            <p:cNvSpPr txBox="1">
              <a:spLocks noChangeArrowheads="1"/>
            </p:cNvSpPr>
            <p:nvPr/>
          </p:nvSpPr>
          <p:spPr bwMode="auto">
            <a:xfrm>
              <a:off x="82" y="2928"/>
              <a:ext cx="2471" cy="375"/>
            </a:xfrm>
            <a:prstGeom prst="rect">
              <a:avLst/>
            </a:prstGeom>
            <a:noFill/>
            <a:ln w="19050">
              <a:solidFill>
                <a:srgbClr val="CC00FF"/>
              </a:solid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3000" b="1" dirty="0"/>
                <a:t>They’re like </a:t>
              </a:r>
              <a:r>
                <a:rPr lang="en-US" altLang="zh-CN" sz="3000" b="1" i="1" dirty="0">
                  <a:solidFill>
                    <a:srgbClr val="CC00FF"/>
                  </a:solidFill>
                </a:rPr>
                <a:t>human servants</a:t>
              </a:r>
              <a:r>
                <a:rPr lang="en-US" altLang="zh-CN" sz="3000" b="1" dirty="0"/>
                <a:t>.</a:t>
              </a:r>
              <a:endParaRPr lang="en-US" altLang="zh-CN" sz="3000" b="1" dirty="0"/>
            </a:p>
          </p:txBody>
        </p:sp>
        <p:sp>
          <p:nvSpPr>
            <p:cNvPr id="3" name="Text Box 10"/>
            <p:cNvSpPr txBox="1">
              <a:spLocks noChangeArrowheads="1"/>
            </p:cNvSpPr>
            <p:nvPr/>
          </p:nvSpPr>
          <p:spPr bwMode="auto">
            <a:xfrm>
              <a:off x="65" y="3446"/>
              <a:ext cx="3124" cy="698"/>
            </a:xfrm>
            <a:prstGeom prst="rect">
              <a:avLst/>
            </a:prstGeom>
            <a:noFill/>
            <a:ln w="19050">
              <a:solidFill>
                <a:srgbClr val="CC00FF"/>
              </a:solid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3000" b="1" dirty="0"/>
                <a:t>They help with the housework and do ________ or </a:t>
              </a:r>
              <a:r>
                <a:rPr lang="en-US" altLang="zh-CN" sz="3000" b="1" i="1" dirty="0">
                  <a:solidFill>
                    <a:srgbClr val="CC00FF"/>
                  </a:solidFill>
                </a:rPr>
                <a:t>dangerous </a:t>
              </a:r>
              <a:r>
                <a:rPr lang="en-US" altLang="zh-CN" sz="3000" b="1" dirty="0"/>
                <a:t>jobs.</a:t>
              </a:r>
              <a:endParaRPr lang="en-US" altLang="zh-CN" sz="3000" b="1" dirty="0"/>
            </a:p>
          </p:txBody>
        </p:sp>
        <p:sp>
          <p:nvSpPr>
            <p:cNvPr id="4" name="Text Box 10"/>
            <p:cNvSpPr txBox="1">
              <a:spLocks noChangeArrowheads="1"/>
            </p:cNvSpPr>
            <p:nvPr/>
          </p:nvSpPr>
          <p:spPr bwMode="auto">
            <a:xfrm>
              <a:off x="3352" y="2813"/>
              <a:ext cx="1906" cy="698"/>
            </a:xfrm>
            <a:prstGeom prst="rect">
              <a:avLst/>
            </a:prstGeom>
            <a:noFill/>
            <a:ln w="19050">
              <a:solidFill>
                <a:srgbClr val="CC00FF"/>
              </a:solidFill>
              <a:miter lim="800000"/>
            </a:ln>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3000" b="1" dirty="0"/>
                <a:t>They work in </a:t>
              </a:r>
              <a:r>
                <a:rPr lang="en-US" altLang="zh-CN" sz="3000" b="1" i="1" dirty="0">
                  <a:solidFill>
                    <a:srgbClr val="CC00FF"/>
                  </a:solidFill>
                </a:rPr>
                <a:t>factories</a:t>
              </a:r>
              <a:r>
                <a:rPr lang="en-US" altLang="zh-CN" sz="3000" b="1" dirty="0"/>
                <a:t> and never _________.</a:t>
              </a:r>
              <a:endParaRPr lang="en-US" altLang="zh-CN" sz="3000" b="1" dirty="0"/>
            </a:p>
          </p:txBody>
        </p:sp>
        <p:sp>
          <p:nvSpPr>
            <p:cNvPr id="86036" name="Line 20"/>
            <p:cNvSpPr>
              <a:spLocks noChangeShapeType="1"/>
            </p:cNvSpPr>
            <p:nvPr/>
          </p:nvSpPr>
          <p:spPr bwMode="auto">
            <a:xfrm>
              <a:off x="3380" y="2023"/>
              <a:ext cx="258" cy="35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Text Box 10"/>
            <p:cNvSpPr txBox="1">
              <a:spLocks noChangeArrowheads="1"/>
            </p:cNvSpPr>
            <p:nvPr/>
          </p:nvSpPr>
          <p:spPr bwMode="auto">
            <a:xfrm>
              <a:off x="3340" y="2404"/>
              <a:ext cx="864" cy="32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t>In real life</a:t>
              </a:r>
              <a:endParaRPr lang="en-US" altLang="zh-CN" sz="2800" b="1" dirty="0"/>
            </a:p>
          </p:txBody>
        </p:sp>
        <p:sp>
          <p:nvSpPr>
            <p:cNvPr id="86038" name="Line 22"/>
            <p:cNvSpPr>
              <a:spLocks noChangeShapeType="1"/>
            </p:cNvSpPr>
            <p:nvPr/>
          </p:nvSpPr>
          <p:spPr bwMode="auto">
            <a:xfrm>
              <a:off x="2887" y="1358"/>
              <a:ext cx="0" cy="182"/>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39" name="Line 23"/>
            <p:cNvSpPr>
              <a:spLocks noChangeShapeType="1"/>
            </p:cNvSpPr>
            <p:nvPr/>
          </p:nvSpPr>
          <p:spPr bwMode="auto">
            <a:xfrm flipV="1">
              <a:off x="2115" y="2023"/>
              <a:ext cx="143" cy="332"/>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6041" name="Rectangle 25"/>
          <p:cNvSpPr>
            <a:spLocks noChangeArrowheads="1"/>
          </p:cNvSpPr>
          <p:nvPr/>
        </p:nvSpPr>
        <p:spPr bwMode="auto">
          <a:xfrm>
            <a:off x="551384" y="5703963"/>
            <a:ext cx="1223962"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000" b="1" dirty="0">
                <a:solidFill>
                  <a:srgbClr val="FF0000"/>
                </a:solidFill>
              </a:rPr>
              <a:t> </a:t>
            </a:r>
            <a:r>
              <a:rPr lang="en-US" altLang="zh-CN" sz="3000" b="1" dirty="0">
                <a:solidFill>
                  <a:srgbClr val="FF0000"/>
                </a:solidFill>
              </a:rPr>
              <a:t>dirty </a:t>
            </a:r>
            <a:endParaRPr lang="en-US" altLang="zh-CN" sz="3000" b="1" dirty="0">
              <a:solidFill>
                <a:srgbClr val="FF0000"/>
              </a:solidFill>
            </a:endParaRPr>
          </a:p>
        </p:txBody>
      </p:sp>
      <p:sp>
        <p:nvSpPr>
          <p:cNvPr id="86042" name="Rectangle 26"/>
          <p:cNvSpPr>
            <a:spLocks noChangeArrowheads="1"/>
          </p:cNvSpPr>
          <p:nvPr/>
        </p:nvSpPr>
        <p:spPr bwMode="auto">
          <a:xfrm>
            <a:off x="8921362" y="4751933"/>
            <a:ext cx="208915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000" b="1" dirty="0">
                <a:solidFill>
                  <a:srgbClr val="FF0000"/>
                </a:solidFill>
              </a:rPr>
              <a:t>get bored </a:t>
            </a:r>
            <a:endParaRPr lang="en-US" altLang="zh-CN" sz="3000" b="1" dirty="0">
              <a:solidFill>
                <a:srgbClr val="FF0000"/>
              </a:solidFill>
            </a:endParaRPr>
          </a:p>
        </p:txBody>
      </p:sp>
      <p:sp>
        <p:nvSpPr>
          <p:cNvPr id="7" name="圆角矩形标注 6"/>
          <p:cNvSpPr/>
          <p:nvPr/>
        </p:nvSpPr>
        <p:spPr>
          <a:xfrm>
            <a:off x="5494064" y="4464749"/>
            <a:ext cx="1105992" cy="509862"/>
          </a:xfrm>
          <a:prstGeom prst="wedgeRoundRectCallout">
            <a:avLst>
              <a:gd name="adj1" fmla="val -74056"/>
              <a:gd name="adj2" fmla="val -15179"/>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b="1" i="1" dirty="0">
                <a:solidFill>
                  <a:schemeClr val="tx1"/>
                </a:solidFill>
                <a:latin typeface="Times New Roman" panose="02020603050405020304" pitchFamily="18" charset="0"/>
                <a:cs typeface="Times New Roman" panose="02020603050405020304" pitchFamily="18" charset="0"/>
              </a:rPr>
              <a:t>n.</a:t>
            </a:r>
            <a:r>
              <a:rPr lang="zh-CN" altLang="en-US" sz="2400" b="1" dirty="0">
                <a:solidFill>
                  <a:schemeClr val="tx1"/>
                </a:solidFill>
                <a:latin typeface="Times New Roman" panose="02020603050405020304" pitchFamily="18" charset="0"/>
                <a:cs typeface="Times New Roman" panose="02020603050405020304" pitchFamily="18" charset="0"/>
              </a:rPr>
              <a:t>仆人</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19" name="圆角矩形标注 18"/>
          <p:cNvSpPr/>
          <p:nvPr/>
        </p:nvSpPr>
        <p:spPr>
          <a:xfrm>
            <a:off x="1191765" y="3745585"/>
            <a:ext cx="2093819" cy="575490"/>
          </a:xfrm>
          <a:prstGeom prst="wedgeRoundRectCallout">
            <a:avLst>
              <a:gd name="adj1" fmla="val 31800"/>
              <a:gd name="adj2" fmla="val 68346"/>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2400" b="1" i="1" dirty="0">
                <a:solidFill>
                  <a:schemeClr val="tx1"/>
                </a:solidFill>
                <a:latin typeface="Times New Roman" panose="02020603050405020304" pitchFamily="18" charset="0"/>
                <a:cs typeface="Times New Roman" panose="02020603050405020304" pitchFamily="18" charset="0"/>
              </a:rPr>
              <a:t>adj.</a:t>
            </a:r>
            <a:r>
              <a:rPr lang="zh-CN" altLang="en-US" sz="2400" b="1" dirty="0">
                <a:solidFill>
                  <a:schemeClr val="tx1"/>
                </a:solidFill>
                <a:latin typeface="Times New Roman" panose="02020603050405020304" pitchFamily="18" charset="0"/>
                <a:cs typeface="Times New Roman" panose="02020603050405020304" pitchFamily="18" charset="0"/>
              </a:rPr>
              <a:t> 人</a:t>
            </a:r>
            <a:r>
              <a:rPr lang="zh-CN" altLang="en-US" sz="2400" b="1" dirty="0" smtClean="0">
                <a:solidFill>
                  <a:schemeClr val="tx1"/>
                </a:solidFill>
                <a:latin typeface="Times New Roman" panose="02020603050405020304" pitchFamily="18" charset="0"/>
                <a:cs typeface="Times New Roman" panose="02020603050405020304" pitchFamily="18" charset="0"/>
              </a:rPr>
              <a:t>的</a:t>
            </a:r>
            <a:r>
              <a:rPr lang="en-US" altLang="zh-CN" sz="2400" b="1" dirty="0" smtClean="0">
                <a:solidFill>
                  <a:schemeClr val="tx1"/>
                </a:solidFill>
                <a:latin typeface="Times New Roman" panose="02020603050405020304" pitchFamily="18" charset="0"/>
                <a:cs typeface="Times New Roman" panose="02020603050405020304" pitchFamily="18" charset="0"/>
              </a:rPr>
              <a:t> </a:t>
            </a:r>
            <a:r>
              <a:rPr lang="en-US" altLang="zh-CN" sz="2400" b="1" i="1" dirty="0" smtClean="0">
                <a:solidFill>
                  <a:schemeClr val="tx1"/>
                </a:solidFill>
                <a:latin typeface="Times New Roman" panose="02020603050405020304" pitchFamily="18" charset="0"/>
                <a:cs typeface="Times New Roman" panose="02020603050405020304" pitchFamily="18" charset="0"/>
              </a:rPr>
              <a:t>n</a:t>
            </a:r>
            <a:r>
              <a:rPr lang="en-US" altLang="zh-CN" sz="2400" b="1" dirty="0">
                <a:solidFill>
                  <a:schemeClr val="tx1"/>
                </a:solidFill>
                <a:latin typeface="Times New Roman" panose="02020603050405020304" pitchFamily="18" charset="0"/>
                <a:cs typeface="Times New Roman" panose="02020603050405020304" pitchFamily="18" charset="0"/>
              </a:rPr>
              <a:t>.</a:t>
            </a:r>
            <a:r>
              <a:rPr lang="zh-CN" altLang="en-US" sz="2400" b="1" dirty="0">
                <a:solidFill>
                  <a:schemeClr val="tx1"/>
                </a:solidFill>
                <a:latin typeface="Times New Roman" panose="02020603050405020304" pitchFamily="18" charset="0"/>
                <a:cs typeface="Times New Roman" panose="02020603050405020304" pitchFamily="18" charset="0"/>
              </a:rPr>
              <a:t>人</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20" name="圆角矩形标注 19"/>
          <p:cNvSpPr/>
          <p:nvPr/>
        </p:nvSpPr>
        <p:spPr>
          <a:xfrm>
            <a:off x="5210270" y="5841303"/>
            <a:ext cx="3681387" cy="494104"/>
          </a:xfrm>
          <a:prstGeom prst="wedgeRoundRectCallout">
            <a:avLst>
              <a:gd name="adj1" fmla="val -54574"/>
              <a:gd name="adj2" fmla="val -8802"/>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b="1" i="1" dirty="0">
                <a:solidFill>
                  <a:schemeClr val="tx1"/>
                </a:solidFill>
                <a:latin typeface="Times New Roman" panose="02020603050405020304" pitchFamily="18" charset="0"/>
                <a:cs typeface="Times New Roman" panose="02020603050405020304" pitchFamily="18" charset="0"/>
              </a:rPr>
              <a:t>adj.</a:t>
            </a:r>
            <a:r>
              <a:rPr lang="zh-CN" altLang="en-US" sz="2400" b="1" dirty="0">
                <a:solidFill>
                  <a:schemeClr val="tx1"/>
                </a:solidFill>
                <a:latin typeface="Times New Roman" panose="02020603050405020304" pitchFamily="18" charset="0"/>
                <a:cs typeface="Times New Roman" panose="02020603050405020304" pitchFamily="18" charset="0"/>
              </a:rPr>
              <a:t> 有危险</a:t>
            </a:r>
            <a:r>
              <a:rPr lang="zh-CN" altLang="en-US" sz="2400" b="1" dirty="0" smtClean="0">
                <a:solidFill>
                  <a:schemeClr val="tx1"/>
                </a:solidFill>
                <a:latin typeface="Times New Roman" panose="02020603050405020304" pitchFamily="18" charset="0"/>
                <a:cs typeface="Times New Roman" panose="02020603050405020304" pitchFamily="18" charset="0"/>
              </a:rPr>
              <a:t>的</a:t>
            </a:r>
            <a:r>
              <a:rPr lang="zh-CN" altLang="en-US" sz="2400" b="1" dirty="0">
                <a:solidFill>
                  <a:schemeClr val="tx1"/>
                </a:solidFill>
                <a:latin typeface="Times New Roman" panose="02020603050405020304" pitchFamily="18" charset="0"/>
                <a:cs typeface="Times New Roman" panose="02020603050405020304" pitchFamily="18" charset="0"/>
              </a:rPr>
              <a:t>，</a:t>
            </a:r>
            <a:r>
              <a:rPr lang="zh-CN" altLang="en-US" sz="2400" b="1" dirty="0" smtClean="0">
                <a:solidFill>
                  <a:schemeClr val="tx1"/>
                </a:solidFill>
                <a:latin typeface="Times New Roman" panose="02020603050405020304" pitchFamily="18" charset="0"/>
                <a:cs typeface="Times New Roman" panose="02020603050405020304" pitchFamily="18" charset="0"/>
              </a:rPr>
              <a:t>不</a:t>
            </a:r>
            <a:r>
              <a:rPr lang="zh-CN" altLang="en-US" sz="2400" b="1" dirty="0">
                <a:solidFill>
                  <a:schemeClr val="tx1"/>
                </a:solidFill>
                <a:latin typeface="Times New Roman" panose="02020603050405020304" pitchFamily="18" charset="0"/>
                <a:cs typeface="Times New Roman" panose="02020603050405020304" pitchFamily="18" charset="0"/>
              </a:rPr>
              <a:t>安全的</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6041"/>
                                        </p:tgtEl>
                                        <p:attrNameLst>
                                          <p:attrName>style.visibility</p:attrName>
                                        </p:attrNameLst>
                                      </p:cBhvr>
                                      <p:to>
                                        <p:strVal val="visible"/>
                                      </p:to>
                                    </p:set>
                                    <p:animEffect transition="in" filter="barn(inVertical)">
                                      <p:cBhvr>
                                        <p:cTn id="27" dur="500"/>
                                        <p:tgtEl>
                                          <p:spTgt spid="8604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6042"/>
                                        </p:tgtEl>
                                        <p:attrNameLst>
                                          <p:attrName>style.visibility</p:attrName>
                                        </p:attrNameLst>
                                      </p:cBhvr>
                                      <p:to>
                                        <p:strVal val="visible"/>
                                      </p:to>
                                    </p:set>
                                    <p:animEffect transition="in" filter="barn(inVertical)">
                                      <p:cBhvr>
                                        <p:cTn id="32" dur="500"/>
                                        <p:tgtEl>
                                          <p:spTgt spid="86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6041" grpId="0"/>
      <p:bldP spid="86042" grpId="0"/>
      <p:bldP spid="7" grpId="0" animBg="1"/>
      <p:bldP spid="19" grpId="0" animBg="1"/>
      <p:bldP spid="2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88068" name="Oval 4"/>
          <p:cNvSpPr>
            <a:spLocks noChangeArrowheads="1"/>
          </p:cNvSpPr>
          <p:nvPr/>
        </p:nvSpPr>
        <p:spPr bwMode="auto">
          <a:xfrm>
            <a:off x="5303912" y="332656"/>
            <a:ext cx="1368425" cy="792163"/>
          </a:xfrm>
          <a:prstGeom prst="ellipse">
            <a:avLst/>
          </a:prstGeom>
          <a:solidFill>
            <a:srgbClr val="CC99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000" b="1" dirty="0"/>
              <a:t>robots</a:t>
            </a:r>
            <a:endParaRPr lang="en-US" altLang="zh-CN" sz="3000" b="1" dirty="0"/>
          </a:p>
        </p:txBody>
      </p:sp>
      <p:sp>
        <p:nvSpPr>
          <p:cNvPr id="88069" name="AutoShape 5"/>
          <p:cNvSpPr>
            <a:spLocks noChangeArrowheads="1"/>
          </p:cNvSpPr>
          <p:nvPr/>
        </p:nvSpPr>
        <p:spPr bwMode="auto">
          <a:xfrm>
            <a:off x="4151784" y="1469810"/>
            <a:ext cx="3817937" cy="719137"/>
          </a:xfrm>
          <a:prstGeom prst="roundRect">
            <a:avLst>
              <a:gd name="adj" fmla="val 16667"/>
            </a:avLst>
          </a:prstGeom>
          <a:solidFill>
            <a:srgbClr val="00B050"/>
          </a:solidFill>
          <a:ln>
            <a:noFill/>
          </a:ln>
          <a:effectLst/>
        </p:spPr>
        <p:txBody>
          <a:bodyPr wrap="none" anchor="ctr"/>
          <a:lstStyle/>
          <a:p>
            <a:pPr algn="ctr"/>
            <a:r>
              <a:rPr lang="en-US" altLang="zh-CN" sz="3200" b="1">
                <a:solidFill>
                  <a:schemeClr val="bg1"/>
                </a:solidFill>
                <a:latin typeface="Times New Roman" panose="02020603050405020304" pitchFamily="18" charset="0"/>
              </a:rPr>
              <a:t>Robots in the future</a:t>
            </a:r>
            <a:endParaRPr lang="en-US" altLang="zh-CN" sz="3200" b="1">
              <a:solidFill>
                <a:schemeClr val="bg1"/>
              </a:solidFill>
              <a:latin typeface="Times New Roman" panose="02020603050405020304" pitchFamily="18" charset="0"/>
            </a:endParaRPr>
          </a:p>
        </p:txBody>
      </p:sp>
      <p:sp>
        <p:nvSpPr>
          <p:cNvPr id="12" name="Text Box 10"/>
          <p:cNvSpPr txBox="1">
            <a:spLocks noChangeArrowheads="1"/>
          </p:cNvSpPr>
          <p:nvPr/>
        </p:nvSpPr>
        <p:spPr bwMode="auto">
          <a:xfrm>
            <a:off x="6367523" y="2911134"/>
            <a:ext cx="2477328" cy="584775"/>
          </a:xfrm>
          <a:prstGeom prst="rect">
            <a:avLst/>
          </a:prstGeom>
          <a:solidFill>
            <a:srgbClr val="FFCCFF"/>
          </a:solidFill>
          <a:ln>
            <a:noFill/>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t>Their shapes</a:t>
            </a:r>
            <a:endParaRPr lang="en-US" altLang="zh-CN" b="1" dirty="0"/>
          </a:p>
        </p:txBody>
      </p:sp>
      <p:sp>
        <p:nvSpPr>
          <p:cNvPr id="2" name="Text Box 10"/>
          <p:cNvSpPr txBox="1">
            <a:spLocks noChangeArrowheads="1"/>
          </p:cNvSpPr>
          <p:nvPr/>
        </p:nvSpPr>
        <p:spPr bwMode="auto">
          <a:xfrm>
            <a:off x="6773851" y="3598279"/>
            <a:ext cx="4620640" cy="1615827"/>
          </a:xfrm>
          <a:prstGeom prst="rect">
            <a:avLst/>
          </a:prstGeom>
          <a:noFill/>
          <a:ln w="19050">
            <a:solidFill>
              <a:srgbClr val="CC00FF"/>
            </a:solidFill>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3000" b="1" dirty="0"/>
              <a:t>Some will look like </a:t>
            </a:r>
            <a:r>
              <a:rPr lang="en-US" altLang="zh-CN" sz="3000" b="1" dirty="0" smtClean="0"/>
              <a:t>____________ </a:t>
            </a:r>
            <a:r>
              <a:rPr lang="en-US" altLang="zh-CN" sz="3000" b="1" dirty="0"/>
              <a:t>and others might look like animals.</a:t>
            </a:r>
            <a:endParaRPr lang="en-US" altLang="zh-CN" sz="3000" b="1" dirty="0"/>
          </a:p>
        </p:txBody>
      </p:sp>
      <p:sp>
        <p:nvSpPr>
          <p:cNvPr id="3" name="Text Box 10"/>
          <p:cNvSpPr txBox="1">
            <a:spLocks noChangeArrowheads="1"/>
          </p:cNvSpPr>
          <p:nvPr/>
        </p:nvSpPr>
        <p:spPr bwMode="auto">
          <a:xfrm>
            <a:off x="893515" y="3595509"/>
            <a:ext cx="5509120" cy="2631490"/>
          </a:xfrm>
          <a:prstGeom prst="rect">
            <a:avLst/>
          </a:prstGeom>
          <a:noFill/>
          <a:ln w="19050">
            <a:solidFill>
              <a:srgbClr val="CC00FF"/>
            </a:solidFill>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3000" b="1" dirty="0"/>
              <a:t>They can </a:t>
            </a:r>
            <a:r>
              <a:rPr lang="en-US" altLang="zh-CN" sz="3000" b="1" dirty="0" smtClean="0"/>
              <a:t>________ </a:t>
            </a:r>
            <a:r>
              <a:rPr lang="en-US" altLang="zh-CN" sz="3000" b="1" dirty="0"/>
              <a:t>like humans.</a:t>
            </a:r>
            <a:endParaRPr lang="en-US" altLang="zh-CN" sz="3000" b="1" dirty="0"/>
          </a:p>
          <a:p>
            <a:pPr eaLnBrk="1" hangingPunct="1">
              <a:lnSpc>
                <a:spcPct val="110000"/>
              </a:lnSpc>
            </a:pPr>
            <a:r>
              <a:rPr lang="en-US" altLang="zh-CN" sz="3000" b="1" dirty="0"/>
              <a:t>They may </a:t>
            </a:r>
            <a:r>
              <a:rPr lang="en-US" altLang="zh-CN" sz="3000" b="1" dirty="0" smtClean="0"/>
              <a:t>___________ </a:t>
            </a:r>
            <a:r>
              <a:rPr lang="en-US" altLang="zh-CN" sz="3000" b="1" dirty="0"/>
              <a:t>like humans.</a:t>
            </a:r>
            <a:endParaRPr lang="en-US" altLang="zh-CN" sz="3000" b="1" dirty="0"/>
          </a:p>
          <a:p>
            <a:pPr eaLnBrk="1" hangingPunct="1">
              <a:lnSpc>
                <a:spcPct val="110000"/>
              </a:lnSpc>
            </a:pPr>
            <a:r>
              <a:rPr lang="en-US" altLang="zh-CN" sz="3000" b="1" dirty="0"/>
              <a:t>They will </a:t>
            </a:r>
            <a:r>
              <a:rPr lang="en-US" altLang="zh-CN" sz="3000" b="1" i="1" dirty="0">
                <a:solidFill>
                  <a:srgbClr val="CC00FF"/>
                </a:solidFill>
              </a:rPr>
              <a:t>even</a:t>
            </a:r>
            <a:r>
              <a:rPr lang="en-US" altLang="zh-CN" sz="3000" b="1" dirty="0"/>
              <a:t> be able to talk like humans.</a:t>
            </a:r>
            <a:endParaRPr lang="en-US" altLang="zh-CN" sz="3000" b="1" dirty="0"/>
          </a:p>
        </p:txBody>
      </p:sp>
      <p:sp>
        <p:nvSpPr>
          <p:cNvPr id="88074" name="Line 10"/>
          <p:cNvSpPr>
            <a:spLocks noChangeShapeType="1"/>
          </p:cNvSpPr>
          <p:nvPr/>
        </p:nvSpPr>
        <p:spPr bwMode="auto">
          <a:xfrm>
            <a:off x="7248526" y="2261293"/>
            <a:ext cx="215626" cy="619444"/>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Text Box 10"/>
          <p:cNvSpPr txBox="1">
            <a:spLocks noChangeArrowheads="1"/>
          </p:cNvSpPr>
          <p:nvPr/>
        </p:nvSpPr>
        <p:spPr bwMode="auto">
          <a:xfrm>
            <a:off x="2999656" y="2880737"/>
            <a:ext cx="2728511" cy="584775"/>
          </a:xfrm>
          <a:prstGeom prst="rect">
            <a:avLst/>
          </a:prstGeom>
          <a:solidFill>
            <a:srgbClr val="FFCCFF"/>
          </a:solidFill>
          <a:ln>
            <a:noFill/>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t>Their abilities</a:t>
            </a:r>
            <a:endParaRPr lang="en-US" altLang="zh-CN" b="1" dirty="0"/>
          </a:p>
        </p:txBody>
      </p:sp>
      <p:sp>
        <p:nvSpPr>
          <p:cNvPr id="88076" name="Line 12"/>
          <p:cNvSpPr>
            <a:spLocks noChangeShapeType="1"/>
          </p:cNvSpPr>
          <p:nvPr/>
        </p:nvSpPr>
        <p:spPr bwMode="auto">
          <a:xfrm>
            <a:off x="6014552" y="1124819"/>
            <a:ext cx="0" cy="288925"/>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77" name="Line 13"/>
          <p:cNvSpPr>
            <a:spLocks noChangeShapeType="1"/>
          </p:cNvSpPr>
          <p:nvPr/>
        </p:nvSpPr>
        <p:spPr bwMode="auto">
          <a:xfrm flipV="1">
            <a:off x="4439691" y="2244485"/>
            <a:ext cx="287886" cy="63625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79" name="Rectangle 15"/>
          <p:cNvSpPr>
            <a:spLocks noChangeArrowheads="1"/>
          </p:cNvSpPr>
          <p:nvPr/>
        </p:nvSpPr>
        <p:spPr bwMode="auto">
          <a:xfrm>
            <a:off x="7081812" y="4144784"/>
            <a:ext cx="1584325"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000" b="1" dirty="0">
                <a:solidFill>
                  <a:srgbClr val="FF0000"/>
                </a:solidFill>
              </a:rPr>
              <a:t>humans </a:t>
            </a:r>
            <a:endParaRPr lang="en-US" altLang="zh-CN" sz="3000" b="1" dirty="0">
              <a:solidFill>
                <a:srgbClr val="FF0000"/>
              </a:solidFill>
            </a:endParaRPr>
          </a:p>
        </p:txBody>
      </p:sp>
      <p:sp>
        <p:nvSpPr>
          <p:cNvPr id="88080" name="Rectangle 16"/>
          <p:cNvSpPr>
            <a:spLocks noChangeArrowheads="1"/>
          </p:cNvSpPr>
          <p:nvPr/>
        </p:nvSpPr>
        <p:spPr bwMode="auto">
          <a:xfrm>
            <a:off x="2855565" y="3595509"/>
            <a:ext cx="1152525"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000" b="1" dirty="0">
                <a:solidFill>
                  <a:srgbClr val="FF0000"/>
                </a:solidFill>
              </a:rPr>
              <a:t>move </a:t>
            </a:r>
            <a:endParaRPr lang="en-US" altLang="zh-CN" sz="3000" b="1" dirty="0">
              <a:solidFill>
                <a:srgbClr val="FF0000"/>
              </a:solidFill>
            </a:endParaRPr>
          </a:p>
        </p:txBody>
      </p:sp>
      <p:sp>
        <p:nvSpPr>
          <p:cNvPr id="88082" name="Rectangle 18"/>
          <p:cNvSpPr>
            <a:spLocks noChangeArrowheads="1"/>
          </p:cNvSpPr>
          <p:nvPr/>
        </p:nvSpPr>
        <p:spPr bwMode="auto">
          <a:xfrm>
            <a:off x="3157017" y="4127580"/>
            <a:ext cx="1296988"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000" b="1" dirty="0">
                <a:solidFill>
                  <a:srgbClr val="FF0000"/>
                </a:solidFill>
              </a:rPr>
              <a:t> think  </a:t>
            </a:r>
            <a:endParaRPr lang="en-US" altLang="zh-CN" sz="3000" b="1" dirty="0">
              <a:solidFill>
                <a:srgbClr val="FF0000"/>
              </a:solidFill>
            </a:endParaRPr>
          </a:p>
        </p:txBody>
      </p:sp>
      <p:sp>
        <p:nvSpPr>
          <p:cNvPr id="15" name="圆角矩形标注 14"/>
          <p:cNvSpPr/>
          <p:nvPr/>
        </p:nvSpPr>
        <p:spPr>
          <a:xfrm>
            <a:off x="3178703" y="5610241"/>
            <a:ext cx="3035827" cy="485126"/>
          </a:xfrm>
          <a:prstGeom prst="wedgeRoundRectCallout">
            <a:avLst>
              <a:gd name="adj1" fmla="val -51993"/>
              <a:gd name="adj2" fmla="val -58843"/>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b="1" i="1" dirty="0">
                <a:solidFill>
                  <a:schemeClr val="tx1"/>
                </a:solidFill>
                <a:latin typeface="Times New Roman" panose="02020603050405020304" pitchFamily="18" charset="0"/>
                <a:cs typeface="Times New Roman" panose="02020603050405020304" pitchFamily="18" charset="0"/>
              </a:rPr>
              <a:t>adv.</a:t>
            </a:r>
            <a:r>
              <a:rPr lang="zh-CN" altLang="en-US" sz="2400" b="1" dirty="0">
                <a:solidFill>
                  <a:schemeClr val="tx1"/>
                </a:solidFill>
                <a:latin typeface="Times New Roman" panose="02020603050405020304" pitchFamily="18" charset="0"/>
                <a:cs typeface="Times New Roman" panose="02020603050405020304" pitchFamily="18" charset="0"/>
              </a:rPr>
              <a:t>甚至；连；愈加</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8080"/>
                                        </p:tgtEl>
                                        <p:attrNameLst>
                                          <p:attrName>style.visibility</p:attrName>
                                        </p:attrNameLst>
                                      </p:cBhvr>
                                      <p:to>
                                        <p:strVal val="visible"/>
                                      </p:to>
                                    </p:set>
                                    <p:animEffect transition="in" filter="barn(inVertical)">
                                      <p:cBhvr>
                                        <p:cTn id="12" dur="500"/>
                                        <p:tgtEl>
                                          <p:spTgt spid="8808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8082"/>
                                        </p:tgtEl>
                                        <p:attrNameLst>
                                          <p:attrName>style.visibility</p:attrName>
                                        </p:attrNameLst>
                                      </p:cBhvr>
                                      <p:to>
                                        <p:strVal val="visible"/>
                                      </p:to>
                                    </p:set>
                                    <p:animEffect transition="in" filter="barn(inVertical)">
                                      <p:cBhvr>
                                        <p:cTn id="17" dur="500"/>
                                        <p:tgtEl>
                                          <p:spTgt spid="8808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8079"/>
                                        </p:tgtEl>
                                        <p:attrNameLst>
                                          <p:attrName>style.visibility</p:attrName>
                                        </p:attrNameLst>
                                      </p:cBhvr>
                                      <p:to>
                                        <p:strVal val="visible"/>
                                      </p:to>
                                    </p:set>
                                    <p:animEffect transition="in" filter="barn(inVertical)">
                                      <p:cBhvr>
                                        <p:cTn id="22" dur="500"/>
                                        <p:tgtEl>
                                          <p:spTgt spid="88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9" grpId="0"/>
      <p:bldP spid="88080" grpId="0"/>
      <p:bldP spid="88082" grpId="0"/>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16741" name="Text Box 5"/>
          <p:cNvSpPr txBox="1">
            <a:spLocks noChangeArrowheads="1"/>
          </p:cNvSpPr>
          <p:nvPr/>
        </p:nvSpPr>
        <p:spPr bwMode="auto">
          <a:xfrm>
            <a:off x="695401" y="944259"/>
            <a:ext cx="11089231" cy="518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5000"/>
              </a:lnSpc>
            </a:pPr>
            <a:r>
              <a:rPr lang="zh-CN" altLang="en-US" sz="3200" b="1" dirty="0">
                <a:latin typeface="Times New Roman" panose="02020603050405020304" pitchFamily="18" charset="0"/>
              </a:rPr>
              <a:t>   </a:t>
            </a:r>
            <a:r>
              <a:rPr lang="en-US" altLang="zh-CN" sz="3200" b="1" dirty="0">
                <a:latin typeface="Times New Roman" panose="02020603050405020304" pitchFamily="18" charset="0"/>
              </a:rPr>
              <a:t>We sometimes see robots in movies. They are usually like </a:t>
            </a:r>
            <a:r>
              <a:rPr lang="en-US" altLang="zh-CN" sz="3200" b="1" dirty="0" smtClean="0">
                <a:latin typeface="Times New Roman" panose="02020603050405020304" pitchFamily="18" charset="0"/>
              </a:rPr>
              <a:t>_________ </a:t>
            </a:r>
            <a:r>
              <a:rPr lang="en-US" altLang="zh-CN" sz="3200" b="1" dirty="0">
                <a:latin typeface="Times New Roman" panose="02020603050405020304" pitchFamily="18" charset="0"/>
              </a:rPr>
              <a:t>servants. They do jobs like working in dirty or _________ places.</a:t>
            </a:r>
            <a:endParaRPr lang="en-US" altLang="zh-CN" sz="3200" b="1" dirty="0">
              <a:latin typeface="Times New Roman" panose="02020603050405020304" pitchFamily="18" charset="0"/>
            </a:endParaRPr>
          </a:p>
          <a:p>
            <a:pPr>
              <a:lnSpc>
                <a:spcPct val="115000"/>
              </a:lnSpc>
            </a:pPr>
            <a:r>
              <a:rPr lang="en-US" altLang="zh-CN" sz="3200" b="1" dirty="0">
                <a:latin typeface="Times New Roman" panose="02020603050405020304" pitchFamily="18" charset="0"/>
              </a:rPr>
              <a:t>   Today there are ________ robots working in ________. Some can help to build cars, and they do simple jobs _________________.</a:t>
            </a:r>
            <a:endParaRPr lang="en-US" altLang="zh-CN" sz="3200" b="1" dirty="0">
              <a:latin typeface="Times New Roman" panose="02020603050405020304" pitchFamily="18" charset="0"/>
            </a:endParaRPr>
          </a:p>
          <a:p>
            <a:pPr>
              <a:lnSpc>
                <a:spcPct val="115000"/>
              </a:lnSpc>
            </a:pPr>
            <a:r>
              <a:rPr lang="en-US" altLang="zh-CN" sz="3200" b="1" dirty="0">
                <a:latin typeface="Times New Roman" panose="02020603050405020304" pitchFamily="18" charset="0"/>
              </a:rPr>
              <a:t>  Some scientists _______ that although we can make robots move like people, it _______________ make them really think like a human. But many scientists </a:t>
            </a:r>
            <a:r>
              <a:rPr lang="en-US" altLang="zh-CN" sz="3200" b="1" dirty="0" smtClean="0">
                <a:latin typeface="Times New Roman" panose="02020603050405020304" pitchFamily="18" charset="0"/>
              </a:rPr>
              <a:t>_____________ </a:t>
            </a:r>
            <a:r>
              <a:rPr lang="en-US" altLang="zh-CN" sz="3200" b="1" dirty="0">
                <a:latin typeface="Times New Roman" panose="02020603050405020304" pitchFamily="18" charset="0"/>
              </a:rPr>
              <a:t>this. </a:t>
            </a:r>
            <a:endParaRPr lang="en-US" altLang="zh-CN" sz="3200" b="1" dirty="0">
              <a:latin typeface="Times New Roman" panose="02020603050405020304" pitchFamily="18" charset="0"/>
            </a:endParaRPr>
          </a:p>
        </p:txBody>
      </p:sp>
      <p:sp>
        <p:nvSpPr>
          <p:cNvPr id="12" name="圆角矩形标注 11"/>
          <p:cNvSpPr/>
          <p:nvPr/>
        </p:nvSpPr>
        <p:spPr>
          <a:xfrm>
            <a:off x="4432759" y="3671826"/>
            <a:ext cx="2671353" cy="549297"/>
          </a:xfrm>
          <a:prstGeom prst="wedgeRoundRectCallout">
            <a:avLst>
              <a:gd name="adj1" fmla="val -60095"/>
              <a:gd name="adj2" fmla="val 41676"/>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b="1" dirty="0">
                <a:solidFill>
                  <a:schemeClr val="tx1"/>
                </a:solidFill>
                <a:latin typeface="Times New Roman" panose="02020603050405020304" pitchFamily="18" charset="0"/>
                <a:cs typeface="Times New Roman" panose="02020603050405020304" pitchFamily="18" charset="0"/>
              </a:rPr>
              <a:t>多次，反复地</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
        <p:nvSpPr>
          <p:cNvPr id="116742" name="Text Box 6"/>
          <p:cNvSpPr txBox="1">
            <a:spLocks noChangeArrowheads="1"/>
          </p:cNvSpPr>
          <p:nvPr/>
        </p:nvSpPr>
        <p:spPr bwMode="auto">
          <a:xfrm>
            <a:off x="968984" y="1554439"/>
            <a:ext cx="14017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dirty="0">
                <a:solidFill>
                  <a:srgbClr val="FF0000"/>
                </a:solidFill>
                <a:latin typeface="Times New Roman" panose="02020603050405020304" pitchFamily="18" charset="0"/>
              </a:rPr>
              <a:t>human</a:t>
            </a:r>
            <a:endParaRPr lang="en-US" altLang="zh-CN" sz="3200" b="1" dirty="0">
              <a:solidFill>
                <a:srgbClr val="FF0000"/>
              </a:solidFill>
              <a:latin typeface="Times New Roman" panose="02020603050405020304" pitchFamily="18" charset="0"/>
            </a:endParaRPr>
          </a:p>
        </p:txBody>
      </p:sp>
      <p:sp>
        <p:nvSpPr>
          <p:cNvPr id="116743" name="Text Box 7"/>
          <p:cNvSpPr txBox="1">
            <a:spLocks noChangeArrowheads="1"/>
          </p:cNvSpPr>
          <p:nvPr/>
        </p:nvSpPr>
        <p:spPr bwMode="auto">
          <a:xfrm>
            <a:off x="758617" y="2059265"/>
            <a:ext cx="3292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dirty="0">
                <a:solidFill>
                  <a:srgbClr val="FF0000"/>
                </a:solidFill>
                <a:latin typeface="Times New Roman" panose="02020603050405020304" pitchFamily="18" charset="0"/>
              </a:rPr>
              <a:t>dangerous</a:t>
            </a:r>
            <a:endParaRPr lang="en-US" altLang="zh-CN" sz="3200" b="1" dirty="0">
              <a:solidFill>
                <a:srgbClr val="FF0000"/>
              </a:solidFill>
              <a:latin typeface="Times New Roman" panose="02020603050405020304" pitchFamily="18" charset="0"/>
            </a:endParaRPr>
          </a:p>
        </p:txBody>
      </p:sp>
      <p:sp>
        <p:nvSpPr>
          <p:cNvPr id="116744" name="Text Box 8"/>
          <p:cNvSpPr txBox="1">
            <a:spLocks noChangeArrowheads="1"/>
          </p:cNvSpPr>
          <p:nvPr/>
        </p:nvSpPr>
        <p:spPr bwMode="auto">
          <a:xfrm>
            <a:off x="3961515" y="2663470"/>
            <a:ext cx="17024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200" b="1" i="1" dirty="0">
                <a:solidFill>
                  <a:srgbClr val="CC00FF"/>
                </a:solidFill>
                <a:latin typeface="Times New Roman" panose="02020603050405020304" pitchFamily="18" charset="0"/>
              </a:rPr>
              <a:t>already</a:t>
            </a:r>
            <a:endParaRPr lang="en-US" altLang="zh-CN" sz="3200" b="1" i="1" dirty="0">
              <a:solidFill>
                <a:srgbClr val="CC00FF"/>
              </a:solidFill>
              <a:latin typeface="Times New Roman" panose="02020603050405020304" pitchFamily="18" charset="0"/>
            </a:endParaRPr>
          </a:p>
        </p:txBody>
      </p:sp>
      <p:sp>
        <p:nvSpPr>
          <p:cNvPr id="116745" name="Text Box 9"/>
          <p:cNvSpPr txBox="1">
            <a:spLocks noChangeArrowheads="1"/>
          </p:cNvSpPr>
          <p:nvPr/>
        </p:nvSpPr>
        <p:spPr bwMode="auto">
          <a:xfrm>
            <a:off x="8867146" y="2638702"/>
            <a:ext cx="1765359"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200" b="1" dirty="0">
                <a:solidFill>
                  <a:srgbClr val="FF0000"/>
                </a:solidFill>
                <a:latin typeface="Times New Roman" panose="02020603050405020304" pitchFamily="18" charset="0"/>
              </a:rPr>
              <a:t>factories</a:t>
            </a:r>
            <a:endParaRPr lang="en-US" altLang="zh-CN" sz="3200" b="1" dirty="0">
              <a:solidFill>
                <a:srgbClr val="FF0000"/>
              </a:solidFill>
              <a:latin typeface="Times New Roman" panose="02020603050405020304" pitchFamily="18" charset="0"/>
            </a:endParaRPr>
          </a:p>
        </p:txBody>
      </p:sp>
      <p:sp>
        <p:nvSpPr>
          <p:cNvPr id="116746" name="Text Box 10"/>
          <p:cNvSpPr txBox="1">
            <a:spLocks noChangeArrowheads="1"/>
          </p:cNvSpPr>
          <p:nvPr/>
        </p:nvSpPr>
        <p:spPr bwMode="auto">
          <a:xfrm>
            <a:off x="641525" y="3779970"/>
            <a:ext cx="36274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dirty="0">
                <a:solidFill>
                  <a:srgbClr val="FF0000"/>
                </a:solidFill>
                <a:latin typeface="Times New Roman" panose="02020603050405020304" pitchFamily="18" charset="0"/>
              </a:rPr>
              <a:t>over and over again</a:t>
            </a:r>
            <a:endParaRPr lang="en-US" altLang="zh-CN" sz="3200" b="1" dirty="0">
              <a:solidFill>
                <a:srgbClr val="FF0000"/>
              </a:solidFill>
              <a:latin typeface="Times New Roman" panose="02020603050405020304" pitchFamily="18" charset="0"/>
            </a:endParaRPr>
          </a:p>
        </p:txBody>
      </p:sp>
      <p:sp>
        <p:nvSpPr>
          <p:cNvPr id="116747" name="Text Box 11"/>
          <p:cNvSpPr txBox="1">
            <a:spLocks noChangeArrowheads="1"/>
          </p:cNvSpPr>
          <p:nvPr/>
        </p:nvSpPr>
        <p:spPr bwMode="auto">
          <a:xfrm>
            <a:off x="724428" y="349161"/>
            <a:ext cx="3959225" cy="6832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ts val="0"/>
              </a:spcBef>
            </a:pPr>
            <a:r>
              <a:rPr lang="en-US" altLang="zh-CN" sz="3200" b="1" dirty="0">
                <a:solidFill>
                  <a:srgbClr val="0000FF"/>
                </a:solidFill>
                <a:cs typeface="Arial" panose="020B0604020202020204" pitchFamily="34" charset="0"/>
              </a:rPr>
              <a:t>Retell the text.</a:t>
            </a:r>
            <a:endParaRPr lang="en-US" altLang="zh-CN" sz="3200" b="1" dirty="0">
              <a:solidFill>
                <a:srgbClr val="0000FF"/>
              </a:solidFill>
              <a:cs typeface="Arial" panose="020B0604020202020204" pitchFamily="34" charset="0"/>
            </a:endParaRPr>
          </a:p>
        </p:txBody>
      </p:sp>
      <p:sp>
        <p:nvSpPr>
          <p:cNvPr id="116748" name="Text Box 12"/>
          <p:cNvSpPr txBox="1">
            <a:spLocks noChangeArrowheads="1"/>
          </p:cNvSpPr>
          <p:nvPr/>
        </p:nvSpPr>
        <p:spPr bwMode="auto">
          <a:xfrm>
            <a:off x="3748007" y="4358908"/>
            <a:ext cx="1454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dirty="0">
                <a:solidFill>
                  <a:srgbClr val="CC00FF"/>
                </a:solidFill>
                <a:latin typeface="Times New Roman" panose="02020603050405020304" pitchFamily="18" charset="0"/>
              </a:rPr>
              <a:t>believe</a:t>
            </a:r>
            <a:endParaRPr lang="en-US" altLang="zh-CN" sz="3200" b="1" dirty="0">
              <a:solidFill>
                <a:srgbClr val="CC00FF"/>
              </a:solidFill>
              <a:latin typeface="Times New Roman" panose="02020603050405020304" pitchFamily="18" charset="0"/>
            </a:endParaRPr>
          </a:p>
        </p:txBody>
      </p:sp>
      <p:sp>
        <p:nvSpPr>
          <p:cNvPr id="116749" name="Rectangle 13"/>
          <p:cNvSpPr>
            <a:spLocks noChangeArrowheads="1"/>
          </p:cNvSpPr>
          <p:nvPr/>
        </p:nvSpPr>
        <p:spPr bwMode="auto">
          <a:xfrm>
            <a:off x="4108798" y="4942023"/>
            <a:ext cx="32400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dirty="0">
                <a:solidFill>
                  <a:srgbClr val="FF0000"/>
                </a:solidFill>
                <a:latin typeface="Times New Roman" panose="02020603050405020304" pitchFamily="18" charset="0"/>
              </a:rPr>
              <a:t>will be difficult to</a:t>
            </a:r>
            <a:endParaRPr lang="en-US" altLang="zh-CN" sz="3200" b="1" dirty="0">
              <a:solidFill>
                <a:srgbClr val="FF0000"/>
              </a:solidFill>
              <a:latin typeface="Times New Roman" panose="02020603050405020304" pitchFamily="18" charset="0"/>
            </a:endParaRPr>
          </a:p>
        </p:txBody>
      </p:sp>
      <p:sp>
        <p:nvSpPr>
          <p:cNvPr id="116750" name="Text Box 14"/>
          <p:cNvSpPr txBox="1">
            <a:spLocks noChangeArrowheads="1"/>
          </p:cNvSpPr>
          <p:nvPr/>
        </p:nvSpPr>
        <p:spPr bwMode="auto">
          <a:xfrm>
            <a:off x="6710921" y="5467332"/>
            <a:ext cx="259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i="1" dirty="0">
                <a:solidFill>
                  <a:srgbClr val="CC00FF"/>
                </a:solidFill>
                <a:latin typeface="Times New Roman" panose="02020603050405020304" pitchFamily="18" charset="0"/>
              </a:rPr>
              <a:t>disagree</a:t>
            </a:r>
            <a:r>
              <a:rPr lang="en-US" altLang="zh-CN" sz="3200" b="1" dirty="0">
                <a:solidFill>
                  <a:srgbClr val="FF0000"/>
                </a:solidFill>
                <a:latin typeface="Times New Roman" panose="02020603050405020304" pitchFamily="18" charset="0"/>
              </a:rPr>
              <a:t> with</a:t>
            </a:r>
            <a:endParaRPr lang="en-US" altLang="zh-CN" sz="3200" b="1" dirty="0">
              <a:solidFill>
                <a:srgbClr val="FF0000"/>
              </a:solidFill>
              <a:latin typeface="Times New Roman" panose="02020603050405020304" pitchFamily="18" charset="0"/>
            </a:endParaRPr>
          </a:p>
        </p:txBody>
      </p:sp>
      <p:sp>
        <p:nvSpPr>
          <p:cNvPr id="13" name="圆角矩形标注 12"/>
          <p:cNvSpPr/>
          <p:nvPr/>
        </p:nvSpPr>
        <p:spPr>
          <a:xfrm>
            <a:off x="4528020" y="2087208"/>
            <a:ext cx="2576093" cy="635950"/>
          </a:xfrm>
          <a:prstGeom prst="wedgeRoundRectCallout">
            <a:avLst>
              <a:gd name="adj1" fmla="val -21258"/>
              <a:gd name="adj2" fmla="val 60592"/>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800" b="1" i="1" dirty="0">
                <a:solidFill>
                  <a:schemeClr val="tx1"/>
                </a:solidFill>
                <a:latin typeface="Times New Roman" panose="02020603050405020304" pitchFamily="18" charset="0"/>
                <a:cs typeface="Times New Roman" panose="02020603050405020304" pitchFamily="18" charset="0"/>
              </a:rPr>
              <a:t>adv.</a:t>
            </a:r>
            <a:r>
              <a:rPr lang="zh-CN" altLang="en-US" sz="2800" b="1" dirty="0">
                <a:solidFill>
                  <a:schemeClr val="tx1"/>
                </a:solidFill>
                <a:latin typeface="Times New Roman" panose="02020603050405020304" pitchFamily="18" charset="0"/>
                <a:cs typeface="Times New Roman" panose="02020603050405020304" pitchFamily="18" charset="0"/>
              </a:rPr>
              <a:t> </a:t>
            </a:r>
            <a:r>
              <a:rPr lang="zh-CN" altLang="en-US" sz="2800" b="1" dirty="0" smtClean="0">
                <a:solidFill>
                  <a:schemeClr val="tx1"/>
                </a:solidFill>
                <a:latin typeface="Times New Roman" panose="02020603050405020304" pitchFamily="18" charset="0"/>
                <a:cs typeface="Times New Roman" panose="02020603050405020304" pitchFamily="18" charset="0"/>
              </a:rPr>
              <a:t>已经</a:t>
            </a:r>
            <a:r>
              <a:rPr lang="en-US" altLang="zh-CN" sz="2800" b="1" dirty="0" smtClean="0">
                <a:solidFill>
                  <a:schemeClr val="tx1"/>
                </a:solidFill>
                <a:latin typeface="Times New Roman" panose="02020603050405020304" pitchFamily="18" charset="0"/>
                <a:cs typeface="Times New Roman" panose="02020603050405020304" pitchFamily="18" charset="0"/>
              </a:rPr>
              <a:t>, </a:t>
            </a:r>
            <a:r>
              <a:rPr lang="zh-CN" altLang="en-US" sz="2800" b="1" dirty="0" smtClean="0">
                <a:solidFill>
                  <a:schemeClr val="tx1"/>
                </a:solidFill>
                <a:latin typeface="Times New Roman" panose="02020603050405020304" pitchFamily="18" charset="0"/>
                <a:cs typeface="Times New Roman" panose="02020603050405020304" pitchFamily="18" charset="0"/>
              </a:rPr>
              <a:t>早已</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
        <p:nvSpPr>
          <p:cNvPr id="14" name="圆角矩形标注 13"/>
          <p:cNvSpPr/>
          <p:nvPr/>
        </p:nvSpPr>
        <p:spPr>
          <a:xfrm>
            <a:off x="7294138" y="3639395"/>
            <a:ext cx="3338368" cy="704303"/>
          </a:xfrm>
          <a:prstGeom prst="wedgeRoundRectCallout">
            <a:avLst>
              <a:gd name="adj1" fmla="val -76963"/>
              <a:gd name="adj2" fmla="val 60942"/>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800" b="1" i="1" dirty="0">
                <a:solidFill>
                  <a:schemeClr val="tx1"/>
                </a:solidFill>
                <a:latin typeface="Times New Roman" panose="02020603050405020304" pitchFamily="18" charset="0"/>
                <a:cs typeface="Times New Roman" panose="02020603050405020304" pitchFamily="18" charset="0"/>
              </a:rPr>
              <a:t>v.</a:t>
            </a:r>
            <a:r>
              <a:rPr lang="zh-CN" altLang="en-US" sz="2800" b="1" dirty="0">
                <a:solidFill>
                  <a:schemeClr val="tx1"/>
                </a:solidFill>
                <a:latin typeface="Times New Roman" panose="02020603050405020304" pitchFamily="18" charset="0"/>
                <a:cs typeface="Times New Roman" panose="02020603050405020304" pitchFamily="18" charset="0"/>
              </a:rPr>
              <a:t> </a:t>
            </a:r>
            <a:r>
              <a:rPr lang="zh-CN" altLang="en-US" sz="2800" b="1" dirty="0" smtClean="0">
                <a:solidFill>
                  <a:schemeClr val="tx1"/>
                </a:solidFill>
                <a:latin typeface="Times New Roman" panose="02020603050405020304" pitchFamily="18" charset="0"/>
                <a:cs typeface="Times New Roman" panose="02020603050405020304" pitchFamily="18" charset="0"/>
              </a:rPr>
              <a:t>相信</a:t>
            </a:r>
            <a:r>
              <a:rPr lang="en-US" altLang="zh-CN" sz="2800" b="1" dirty="0" smtClean="0">
                <a:solidFill>
                  <a:schemeClr val="tx1"/>
                </a:solidFill>
                <a:latin typeface="Times New Roman" panose="02020603050405020304" pitchFamily="18" charset="0"/>
                <a:cs typeface="Times New Roman" panose="02020603050405020304" pitchFamily="18" charset="0"/>
              </a:rPr>
              <a:t>, </a:t>
            </a:r>
            <a:r>
              <a:rPr lang="zh-CN" altLang="en-US" sz="2800" b="1" dirty="0" smtClean="0">
                <a:solidFill>
                  <a:schemeClr val="tx1"/>
                </a:solidFill>
                <a:latin typeface="Times New Roman" panose="02020603050405020304" pitchFamily="18" charset="0"/>
                <a:cs typeface="Times New Roman" panose="02020603050405020304" pitchFamily="18" charset="0"/>
              </a:rPr>
              <a:t>认为</a:t>
            </a:r>
            <a:r>
              <a:rPr lang="zh-CN" altLang="en-US" sz="2800" b="1" dirty="0">
                <a:solidFill>
                  <a:schemeClr val="tx1"/>
                </a:solidFill>
                <a:latin typeface="Times New Roman" panose="02020603050405020304" pitchFamily="18" charset="0"/>
                <a:cs typeface="Times New Roman" panose="02020603050405020304" pitchFamily="18" charset="0"/>
              </a:rPr>
              <a:t>有可能</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
        <p:nvSpPr>
          <p:cNvPr id="15" name="圆角矩形标注 14"/>
          <p:cNvSpPr/>
          <p:nvPr/>
        </p:nvSpPr>
        <p:spPr>
          <a:xfrm>
            <a:off x="3257453" y="6063904"/>
            <a:ext cx="4998788" cy="605456"/>
          </a:xfrm>
          <a:prstGeom prst="wedgeRoundRectCallout">
            <a:avLst>
              <a:gd name="adj1" fmla="val 29735"/>
              <a:gd name="adj2" fmla="val -69815"/>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800" b="1" i="1" dirty="0">
                <a:solidFill>
                  <a:schemeClr val="tx1"/>
                </a:solidFill>
                <a:latin typeface="Times New Roman" panose="02020603050405020304" pitchFamily="18" charset="0"/>
                <a:cs typeface="Times New Roman" panose="02020603050405020304" pitchFamily="18" charset="0"/>
              </a:rPr>
              <a:t>v.</a:t>
            </a:r>
            <a:r>
              <a:rPr lang="zh-CN" altLang="en-US" sz="2800" b="1" dirty="0">
                <a:solidFill>
                  <a:schemeClr val="tx1"/>
                </a:solidFill>
                <a:latin typeface="Times New Roman" panose="02020603050405020304" pitchFamily="18" charset="0"/>
                <a:cs typeface="Times New Roman" panose="02020603050405020304" pitchFamily="18" charset="0"/>
              </a:rPr>
              <a:t> 不</a:t>
            </a:r>
            <a:r>
              <a:rPr lang="zh-CN" altLang="en-US" sz="2800" b="1" dirty="0" smtClean="0">
                <a:solidFill>
                  <a:schemeClr val="tx1"/>
                </a:solidFill>
                <a:latin typeface="Times New Roman" panose="02020603050405020304" pitchFamily="18" charset="0"/>
                <a:cs typeface="Times New Roman" panose="02020603050405020304" pitchFamily="18" charset="0"/>
              </a:rPr>
              <a:t>同意</a:t>
            </a:r>
            <a:r>
              <a:rPr lang="en-US" altLang="zh-CN" sz="2800" b="1" dirty="0" smtClean="0">
                <a:solidFill>
                  <a:schemeClr val="tx1"/>
                </a:solidFill>
                <a:latin typeface="Times New Roman" panose="02020603050405020304" pitchFamily="18" charset="0"/>
                <a:cs typeface="Times New Roman" panose="02020603050405020304" pitchFamily="18" charset="0"/>
              </a:rPr>
              <a:t>; </a:t>
            </a:r>
            <a:r>
              <a:rPr lang="zh-CN" altLang="en-US" sz="2800" b="1" dirty="0" smtClean="0">
                <a:solidFill>
                  <a:schemeClr val="tx1"/>
                </a:solidFill>
                <a:latin typeface="Times New Roman" panose="02020603050405020304" pitchFamily="18" charset="0"/>
                <a:cs typeface="Times New Roman" panose="02020603050405020304" pitchFamily="18" charset="0"/>
              </a:rPr>
              <a:t>持</a:t>
            </a:r>
            <a:r>
              <a:rPr lang="zh-CN" altLang="en-US" sz="2800" b="1" dirty="0">
                <a:solidFill>
                  <a:schemeClr val="tx1"/>
                </a:solidFill>
                <a:latin typeface="Times New Roman" panose="02020603050405020304" pitchFamily="18" charset="0"/>
                <a:cs typeface="Times New Roman" panose="02020603050405020304" pitchFamily="18" charset="0"/>
              </a:rPr>
              <a:t>不同</a:t>
            </a:r>
            <a:r>
              <a:rPr lang="zh-CN" altLang="en-US" sz="2800" b="1" dirty="0" smtClean="0">
                <a:solidFill>
                  <a:schemeClr val="tx1"/>
                </a:solidFill>
                <a:latin typeface="Times New Roman" panose="02020603050405020304" pitchFamily="18" charset="0"/>
                <a:cs typeface="Times New Roman" panose="02020603050405020304" pitchFamily="18" charset="0"/>
              </a:rPr>
              <a:t>意见</a:t>
            </a:r>
            <a:r>
              <a:rPr lang="en-US" altLang="zh-CN" sz="2800" b="1" dirty="0" smtClean="0">
                <a:solidFill>
                  <a:schemeClr val="tx1"/>
                </a:solidFill>
                <a:latin typeface="Times New Roman" panose="02020603050405020304" pitchFamily="18" charset="0"/>
                <a:cs typeface="Times New Roman" panose="02020603050405020304" pitchFamily="18" charset="0"/>
              </a:rPr>
              <a:t>; </a:t>
            </a:r>
            <a:r>
              <a:rPr lang="zh-CN" altLang="en-US" sz="2800" b="1" dirty="0" smtClean="0">
                <a:solidFill>
                  <a:schemeClr val="tx1"/>
                </a:solidFill>
                <a:latin typeface="Times New Roman" panose="02020603050405020304" pitchFamily="18" charset="0"/>
                <a:cs typeface="Times New Roman" panose="02020603050405020304" pitchFamily="18" charset="0"/>
              </a:rPr>
              <a:t>有</a:t>
            </a:r>
            <a:r>
              <a:rPr lang="zh-CN" altLang="en-US" sz="2800" b="1" dirty="0">
                <a:solidFill>
                  <a:schemeClr val="tx1"/>
                </a:solidFill>
                <a:latin typeface="Times New Roman" panose="02020603050405020304" pitchFamily="18" charset="0"/>
                <a:cs typeface="Times New Roman" panose="02020603050405020304" pitchFamily="18" charset="0"/>
              </a:rPr>
              <a:t>分歧</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6742"/>
                                        </p:tgtEl>
                                        <p:attrNameLst>
                                          <p:attrName>style.visibility</p:attrName>
                                        </p:attrNameLst>
                                      </p:cBhvr>
                                      <p:to>
                                        <p:strVal val="visible"/>
                                      </p:to>
                                    </p:set>
                                    <p:animEffect transition="in" filter="blinds(horizontal)">
                                      <p:cBhvr>
                                        <p:cTn id="7" dur="500"/>
                                        <p:tgtEl>
                                          <p:spTgt spid="1167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6743"/>
                                        </p:tgtEl>
                                        <p:attrNameLst>
                                          <p:attrName>style.visibility</p:attrName>
                                        </p:attrNameLst>
                                      </p:cBhvr>
                                      <p:to>
                                        <p:strVal val="visible"/>
                                      </p:to>
                                    </p:set>
                                    <p:animEffect transition="in" filter="blinds(horizontal)">
                                      <p:cBhvr>
                                        <p:cTn id="12" dur="500"/>
                                        <p:tgtEl>
                                          <p:spTgt spid="11674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6744"/>
                                        </p:tgtEl>
                                        <p:attrNameLst>
                                          <p:attrName>style.visibility</p:attrName>
                                        </p:attrNameLst>
                                      </p:cBhvr>
                                      <p:to>
                                        <p:strVal val="visible"/>
                                      </p:to>
                                    </p:set>
                                    <p:animEffect transition="in" filter="blinds(horizontal)">
                                      <p:cBhvr>
                                        <p:cTn id="17" dur="500"/>
                                        <p:tgtEl>
                                          <p:spTgt spid="11674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6745"/>
                                        </p:tgtEl>
                                        <p:attrNameLst>
                                          <p:attrName>style.visibility</p:attrName>
                                        </p:attrNameLst>
                                      </p:cBhvr>
                                      <p:to>
                                        <p:strVal val="visible"/>
                                      </p:to>
                                    </p:set>
                                    <p:animEffect transition="in" filter="blinds(horizontal)">
                                      <p:cBhvr>
                                        <p:cTn id="27" dur="500"/>
                                        <p:tgtEl>
                                          <p:spTgt spid="11674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6746"/>
                                        </p:tgtEl>
                                        <p:attrNameLst>
                                          <p:attrName>style.visibility</p:attrName>
                                        </p:attrNameLst>
                                      </p:cBhvr>
                                      <p:to>
                                        <p:strVal val="visible"/>
                                      </p:to>
                                    </p:set>
                                    <p:animEffect transition="in" filter="blinds(horizontal)">
                                      <p:cBhvr>
                                        <p:cTn id="32" dur="500"/>
                                        <p:tgtEl>
                                          <p:spTgt spid="11674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6748"/>
                                        </p:tgtEl>
                                        <p:attrNameLst>
                                          <p:attrName>style.visibility</p:attrName>
                                        </p:attrNameLst>
                                      </p:cBhvr>
                                      <p:to>
                                        <p:strVal val="visible"/>
                                      </p:to>
                                    </p:set>
                                    <p:animEffect transition="in" filter="blinds(horizontal)">
                                      <p:cBhvr>
                                        <p:cTn id="42" dur="500"/>
                                        <p:tgtEl>
                                          <p:spTgt spid="11674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arn(inVertical)">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16749"/>
                                        </p:tgtEl>
                                        <p:attrNameLst>
                                          <p:attrName>style.visibility</p:attrName>
                                        </p:attrNameLst>
                                      </p:cBhvr>
                                      <p:to>
                                        <p:strVal val="visible"/>
                                      </p:to>
                                    </p:set>
                                    <p:animEffect transition="in" filter="blinds(horizontal)">
                                      <p:cBhvr>
                                        <p:cTn id="52" dur="500"/>
                                        <p:tgtEl>
                                          <p:spTgt spid="11674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16750"/>
                                        </p:tgtEl>
                                        <p:attrNameLst>
                                          <p:attrName>style.visibility</p:attrName>
                                        </p:attrNameLst>
                                      </p:cBhvr>
                                      <p:to>
                                        <p:strVal val="visible"/>
                                      </p:to>
                                    </p:set>
                                    <p:animEffect transition="in" filter="blinds(horizontal)">
                                      <p:cBhvr>
                                        <p:cTn id="57" dur="500"/>
                                        <p:tgtEl>
                                          <p:spTgt spid="116750"/>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barn(inVertical)">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6742" grpId="0"/>
      <p:bldP spid="116743" grpId="0"/>
      <p:bldP spid="116744" grpId="0"/>
      <p:bldP spid="116745" grpId="0"/>
      <p:bldP spid="116746" grpId="0"/>
      <p:bldP spid="116748" grpId="0"/>
      <p:bldP spid="116749" grpId="0"/>
      <p:bldP spid="116750" grpId="0"/>
      <p:bldP spid="13" grpId="0" animBg="1"/>
      <p:bldP spid="14" grpId="0" animBg="1"/>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17762" name="Rectangle 2"/>
          <p:cNvSpPr>
            <a:spLocks noChangeArrowheads="1"/>
          </p:cNvSpPr>
          <p:nvPr/>
        </p:nvSpPr>
        <p:spPr bwMode="auto">
          <a:xfrm>
            <a:off x="479376" y="687614"/>
            <a:ext cx="11233248" cy="4819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sz="3200" b="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They think that robots will </a:t>
            </a:r>
            <a:r>
              <a:rPr lang="en-US" altLang="zh-CN" sz="3200" b="1" dirty="0" smtClean="0">
                <a:latin typeface="Times New Roman" panose="02020603050405020304" pitchFamily="18" charset="0"/>
                <a:cs typeface="Times New Roman" panose="02020603050405020304" pitchFamily="18" charset="0"/>
              </a:rPr>
              <a:t>__________ </a:t>
            </a:r>
            <a:r>
              <a:rPr lang="en-US" altLang="zh-CN" sz="3200" b="1" dirty="0">
                <a:latin typeface="Times New Roman" panose="02020603050405020304" pitchFamily="18" charset="0"/>
                <a:cs typeface="Times New Roman" panose="02020603050405020304" pitchFamily="18" charset="0"/>
              </a:rPr>
              <a:t>be able to talk like </a:t>
            </a:r>
            <a:r>
              <a:rPr lang="en-US" altLang="zh-CN" sz="3200" b="1" dirty="0" smtClean="0">
                <a:latin typeface="Times New Roman" panose="02020603050405020304" pitchFamily="18" charset="0"/>
                <a:cs typeface="Times New Roman" panose="02020603050405020304" pitchFamily="18" charset="0"/>
              </a:rPr>
              <a:t>humans. It </a:t>
            </a:r>
            <a:r>
              <a:rPr lang="en-US" altLang="zh-CN" sz="3200" b="1" dirty="0">
                <a:latin typeface="Times New Roman" panose="02020603050405020304" pitchFamily="18" charset="0"/>
                <a:cs typeface="Times New Roman" panose="02020603050405020304" pitchFamily="18" charset="0"/>
              </a:rPr>
              <a:t>may take </a:t>
            </a:r>
            <a:r>
              <a:rPr lang="en-US" altLang="zh-CN" sz="3200" b="1" dirty="0" smtClean="0">
                <a:latin typeface="Times New Roman" panose="02020603050405020304" pitchFamily="18" charset="0"/>
                <a:cs typeface="Times New Roman" panose="02020603050405020304" pitchFamily="18" charset="0"/>
              </a:rPr>
              <a:t>___________ </a:t>
            </a:r>
            <a:r>
              <a:rPr lang="en-US" altLang="zh-CN" sz="3200" b="1" dirty="0">
                <a:latin typeface="Times New Roman" panose="02020603050405020304" pitchFamily="18" charset="0"/>
                <a:cs typeface="Times New Roman" panose="02020603050405020304" pitchFamily="18" charset="0"/>
              </a:rPr>
              <a:t>years to have more robots in the future. These robots </a:t>
            </a:r>
            <a:r>
              <a:rPr lang="en-US" altLang="zh-CN" sz="3200" b="1" dirty="0" smtClean="0">
                <a:latin typeface="Times New Roman" panose="02020603050405020304" pitchFamily="18" charset="0"/>
                <a:cs typeface="Times New Roman" panose="02020603050405020304" pitchFamily="18" charset="0"/>
              </a:rPr>
              <a:t>__________ </a:t>
            </a:r>
            <a:r>
              <a:rPr lang="en-US" altLang="zh-CN" sz="3200" b="1" dirty="0">
                <a:latin typeface="Times New Roman" panose="02020603050405020304" pitchFamily="18" charset="0"/>
                <a:cs typeface="Times New Roman" panose="02020603050405020304" pitchFamily="18" charset="0"/>
              </a:rPr>
              <a:t>many different </a:t>
            </a:r>
            <a:r>
              <a:rPr lang="en-US" altLang="zh-CN" sz="3200" b="1" i="1" dirty="0">
                <a:solidFill>
                  <a:srgbClr val="CC00FF"/>
                </a:solidFill>
                <a:latin typeface="Times New Roman" panose="02020603050405020304" pitchFamily="18" charset="0"/>
                <a:cs typeface="Times New Roman" panose="02020603050405020304" pitchFamily="18" charset="0"/>
              </a:rPr>
              <a:t>shapes</a:t>
            </a:r>
            <a:r>
              <a:rPr lang="en-US" altLang="zh-CN" sz="3200" b="1" dirty="0">
                <a:latin typeface="Times New Roman" panose="02020603050405020304" pitchFamily="18" charset="0"/>
                <a:cs typeface="Times New Roman" panose="02020603050405020304" pitchFamily="18" charset="0"/>
              </a:rPr>
              <a:t>. In India, scientists made robots look like snakes. If buildings </a:t>
            </a:r>
            <a:r>
              <a:rPr lang="en-US" altLang="zh-CN" sz="3200" b="1" dirty="0" smtClean="0">
                <a:latin typeface="Times New Roman" panose="02020603050405020304" pitchFamily="18" charset="0"/>
                <a:cs typeface="Times New Roman" panose="02020603050405020304" pitchFamily="18" charset="0"/>
              </a:rPr>
              <a:t>__________ </a:t>
            </a:r>
            <a:r>
              <a:rPr lang="en-US" altLang="zh-CN" sz="3200" b="1" dirty="0">
                <a:latin typeface="Times New Roman" panose="02020603050405020304" pitchFamily="18" charset="0"/>
                <a:cs typeface="Times New Roman" panose="02020603050405020304" pitchFamily="18" charset="0"/>
              </a:rPr>
              <a:t>with people </a:t>
            </a:r>
            <a:r>
              <a:rPr lang="en-US" altLang="zh-CN" sz="3200" b="1" dirty="0" smtClean="0">
                <a:latin typeface="Times New Roman" panose="02020603050405020304" pitchFamily="18" charset="0"/>
                <a:cs typeface="Times New Roman" panose="02020603050405020304" pitchFamily="18" charset="0"/>
              </a:rPr>
              <a:t>__________, </a:t>
            </a:r>
            <a:r>
              <a:rPr lang="en-US" altLang="zh-CN" sz="3200" b="1" dirty="0">
                <a:latin typeface="Times New Roman" panose="02020603050405020304" pitchFamily="18" charset="0"/>
                <a:cs typeface="Times New Roman" panose="02020603050405020304" pitchFamily="18" charset="0"/>
              </a:rPr>
              <a:t>these snake robots can help </a:t>
            </a:r>
            <a:r>
              <a:rPr lang="en-US" altLang="zh-CN" sz="3200" b="1" dirty="0" smtClean="0">
                <a:latin typeface="Times New Roman" panose="02020603050405020304" pitchFamily="18" charset="0"/>
                <a:cs typeface="Times New Roman" panose="02020603050405020304" pitchFamily="18" charset="0"/>
              </a:rPr>
              <a:t>_________ </a:t>
            </a:r>
            <a:r>
              <a:rPr lang="en-US" altLang="zh-CN" sz="3200" b="1" dirty="0">
                <a:latin typeface="Times New Roman" panose="02020603050405020304" pitchFamily="18" charset="0"/>
                <a:cs typeface="Times New Roman" panose="02020603050405020304" pitchFamily="18" charset="0"/>
              </a:rPr>
              <a:t>people under the buildings. This was not </a:t>
            </a:r>
            <a:r>
              <a:rPr lang="en-US" altLang="zh-CN" sz="3200" b="1" dirty="0" smtClean="0">
                <a:latin typeface="Times New Roman" panose="02020603050405020304" pitchFamily="18" charset="0"/>
                <a:cs typeface="Times New Roman" panose="02020603050405020304" pitchFamily="18" charset="0"/>
              </a:rPr>
              <a:t>__________ </a:t>
            </a:r>
            <a:r>
              <a:rPr lang="en-US" altLang="zh-CN" sz="3200" b="1" dirty="0">
                <a:latin typeface="Times New Roman" panose="02020603050405020304" pitchFamily="18" charset="0"/>
                <a:cs typeface="Times New Roman" panose="02020603050405020304" pitchFamily="18" charset="0"/>
              </a:rPr>
              <a:t>20 years ago, but computers and rockets also seemed </a:t>
            </a:r>
            <a:r>
              <a:rPr lang="en-US" altLang="zh-CN" sz="3200" b="1" dirty="0" smtClean="0">
                <a:latin typeface="Times New Roman" panose="02020603050405020304" pitchFamily="18" charset="0"/>
                <a:cs typeface="Times New Roman" panose="02020603050405020304" pitchFamily="18" charset="0"/>
              </a:rPr>
              <a:t>___________ </a:t>
            </a:r>
            <a:r>
              <a:rPr lang="en-US" altLang="zh-CN" sz="3200" b="1" dirty="0">
                <a:latin typeface="Times New Roman" panose="02020603050405020304" pitchFamily="18" charset="0"/>
                <a:cs typeface="Times New Roman" panose="02020603050405020304" pitchFamily="18" charset="0"/>
              </a:rPr>
              <a:t>100 years ago.</a:t>
            </a:r>
            <a:endParaRPr lang="en-US" altLang="zh-CN" sz="3200" b="1" dirty="0">
              <a:latin typeface="Times New Roman" panose="02020603050405020304" pitchFamily="18" charset="0"/>
              <a:cs typeface="Times New Roman" panose="02020603050405020304" pitchFamily="18" charset="0"/>
            </a:endParaRPr>
          </a:p>
        </p:txBody>
      </p:sp>
      <p:sp>
        <p:nvSpPr>
          <p:cNvPr id="15" name="圆角矩形标注 14"/>
          <p:cNvSpPr/>
          <p:nvPr/>
        </p:nvSpPr>
        <p:spPr>
          <a:xfrm>
            <a:off x="9472611" y="233933"/>
            <a:ext cx="2153447" cy="480968"/>
          </a:xfrm>
          <a:prstGeom prst="wedgeRoundRectCallout">
            <a:avLst>
              <a:gd name="adj1" fmla="val 7789"/>
              <a:gd name="adj2" fmla="val 84323"/>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b="1" i="1" dirty="0">
                <a:solidFill>
                  <a:schemeClr val="tx1"/>
                </a:solidFill>
                <a:latin typeface="Times New Roman" panose="02020603050405020304" pitchFamily="18" charset="0"/>
                <a:cs typeface="Times New Roman" panose="02020603050405020304" pitchFamily="18" charset="0"/>
              </a:rPr>
              <a:t>n</a:t>
            </a:r>
            <a:r>
              <a:rPr lang="en-US" altLang="zh-CN" sz="2400" b="1" dirty="0">
                <a:solidFill>
                  <a:schemeClr val="tx1"/>
                </a:solidFill>
                <a:latin typeface="Times New Roman" panose="02020603050405020304" pitchFamily="18" charset="0"/>
                <a:cs typeface="Times New Roman" panose="02020603050405020304" pitchFamily="18" charset="0"/>
              </a:rPr>
              <a:t>.</a:t>
            </a:r>
            <a:r>
              <a:rPr lang="zh-CN" altLang="en-US" sz="2400" b="1" dirty="0">
                <a:solidFill>
                  <a:schemeClr val="tx1"/>
                </a:solidFill>
                <a:latin typeface="Times New Roman" panose="02020603050405020304" pitchFamily="18" charset="0"/>
                <a:cs typeface="Times New Roman" panose="02020603050405020304" pitchFamily="18" charset="0"/>
              </a:rPr>
              <a:t> 形状；外形</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117763" name="Text Box 3"/>
          <p:cNvSpPr txBox="1">
            <a:spLocks noChangeArrowheads="1"/>
          </p:cNvSpPr>
          <p:nvPr/>
        </p:nvSpPr>
        <p:spPr bwMode="auto">
          <a:xfrm>
            <a:off x="4886525" y="1868017"/>
            <a:ext cx="2378075"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b="1" dirty="0">
                <a:solidFill>
                  <a:srgbClr val="FF0000"/>
                </a:solidFill>
                <a:latin typeface="Times New Roman" panose="02020603050405020304" pitchFamily="18" charset="0"/>
                <a:cs typeface="Times New Roman" panose="02020603050405020304" pitchFamily="18" charset="0"/>
              </a:rPr>
              <a:t>will have</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
        <p:nvSpPr>
          <p:cNvPr id="117764" name="Text Box 4"/>
          <p:cNvSpPr txBox="1">
            <a:spLocks noChangeArrowheads="1"/>
          </p:cNvSpPr>
          <p:nvPr/>
        </p:nvSpPr>
        <p:spPr bwMode="auto">
          <a:xfrm>
            <a:off x="670669" y="3046952"/>
            <a:ext cx="1813317"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3200" b="1" dirty="0">
                <a:solidFill>
                  <a:srgbClr val="FF0000"/>
                </a:solidFill>
                <a:latin typeface="Times New Roman" panose="02020603050405020304" pitchFamily="18" charset="0"/>
                <a:cs typeface="Times New Roman" panose="02020603050405020304" pitchFamily="18" charset="0"/>
              </a:rPr>
              <a:t>fall down</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
        <p:nvSpPr>
          <p:cNvPr id="117765" name="Text Box 5"/>
          <p:cNvSpPr txBox="1">
            <a:spLocks noChangeArrowheads="1"/>
          </p:cNvSpPr>
          <p:nvPr/>
        </p:nvSpPr>
        <p:spPr bwMode="auto">
          <a:xfrm>
            <a:off x="5101984" y="3057795"/>
            <a:ext cx="1210588"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3200" b="1" dirty="0">
                <a:solidFill>
                  <a:srgbClr val="FF0000"/>
                </a:solidFill>
                <a:latin typeface="Times New Roman" panose="02020603050405020304" pitchFamily="18" charset="0"/>
                <a:cs typeface="Times New Roman" panose="02020603050405020304" pitchFamily="18" charset="0"/>
              </a:rPr>
              <a:t>inside</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
        <p:nvSpPr>
          <p:cNvPr id="117766" name="Text Box 6"/>
          <p:cNvSpPr txBox="1">
            <a:spLocks noChangeArrowheads="1"/>
          </p:cNvSpPr>
          <p:nvPr/>
        </p:nvSpPr>
        <p:spPr bwMode="auto">
          <a:xfrm>
            <a:off x="753045" y="4114461"/>
            <a:ext cx="1576072"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3200" b="1" dirty="0">
                <a:solidFill>
                  <a:srgbClr val="FF0000"/>
                </a:solidFill>
                <a:latin typeface="Times New Roman" panose="02020603050405020304" pitchFamily="18" charset="0"/>
                <a:cs typeface="Times New Roman" panose="02020603050405020304" pitchFamily="18" charset="0"/>
              </a:rPr>
              <a:t>possible</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
        <p:nvSpPr>
          <p:cNvPr id="117767" name="Text Box 7"/>
          <p:cNvSpPr txBox="1">
            <a:spLocks noChangeArrowheads="1"/>
          </p:cNvSpPr>
          <p:nvPr/>
        </p:nvSpPr>
        <p:spPr bwMode="auto">
          <a:xfrm>
            <a:off x="2124912" y="4736140"/>
            <a:ext cx="1963999"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3200" b="1" i="1" dirty="0">
                <a:solidFill>
                  <a:srgbClr val="CC00FF"/>
                </a:solidFill>
                <a:latin typeface="Times New Roman" panose="02020603050405020304" pitchFamily="18" charset="0"/>
                <a:cs typeface="Times New Roman" panose="02020603050405020304" pitchFamily="18" charset="0"/>
              </a:rPr>
              <a:t>impossible</a:t>
            </a:r>
            <a:endParaRPr lang="en-US" altLang="zh-CN" sz="3200" b="1" i="1" dirty="0">
              <a:solidFill>
                <a:srgbClr val="CC00FF"/>
              </a:solidFill>
              <a:latin typeface="Times New Roman" panose="02020603050405020304" pitchFamily="18" charset="0"/>
              <a:cs typeface="Times New Roman" panose="02020603050405020304" pitchFamily="18" charset="0"/>
            </a:endParaRPr>
          </a:p>
        </p:txBody>
      </p:sp>
      <p:sp>
        <p:nvSpPr>
          <p:cNvPr id="117768" name="Text Box 8"/>
          <p:cNvSpPr txBox="1">
            <a:spLocks noChangeArrowheads="1"/>
          </p:cNvSpPr>
          <p:nvPr/>
        </p:nvSpPr>
        <p:spPr bwMode="auto">
          <a:xfrm>
            <a:off x="4184650" y="1291459"/>
            <a:ext cx="3368675"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b="1" i="1" dirty="0">
                <a:solidFill>
                  <a:srgbClr val="CC00FF"/>
                </a:solidFill>
                <a:latin typeface="Times New Roman" panose="02020603050405020304" pitchFamily="18" charset="0"/>
                <a:cs typeface="Times New Roman" panose="02020603050405020304" pitchFamily="18" charset="0"/>
              </a:rPr>
              <a:t>hundreds of</a:t>
            </a:r>
            <a:endParaRPr lang="en-US" altLang="zh-CN" sz="3200" b="1" i="1" dirty="0">
              <a:solidFill>
                <a:srgbClr val="CC00FF"/>
              </a:solidFill>
              <a:latin typeface="Times New Roman" panose="02020603050405020304" pitchFamily="18" charset="0"/>
              <a:cs typeface="Times New Roman" panose="02020603050405020304" pitchFamily="18" charset="0"/>
            </a:endParaRPr>
          </a:p>
        </p:txBody>
      </p:sp>
      <p:sp>
        <p:nvSpPr>
          <p:cNvPr id="117769" name="Rectangle 9"/>
          <p:cNvSpPr>
            <a:spLocks noChangeArrowheads="1"/>
          </p:cNvSpPr>
          <p:nvPr/>
        </p:nvSpPr>
        <p:spPr bwMode="auto">
          <a:xfrm>
            <a:off x="1577327" y="3642638"/>
            <a:ext cx="1563248"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en-US" altLang="zh-CN" sz="3200" b="1" dirty="0">
                <a:solidFill>
                  <a:srgbClr val="FF0000"/>
                </a:solidFill>
                <a:latin typeface="Times New Roman" panose="02020603050405020304" pitchFamily="18" charset="0"/>
                <a:cs typeface="Times New Roman" panose="02020603050405020304" pitchFamily="18" charset="0"/>
              </a:rPr>
              <a:t>look for</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
        <p:nvSpPr>
          <p:cNvPr id="117770" name="Text Box 10"/>
          <p:cNvSpPr txBox="1">
            <a:spLocks noChangeArrowheads="1"/>
          </p:cNvSpPr>
          <p:nvPr/>
        </p:nvSpPr>
        <p:spPr bwMode="auto">
          <a:xfrm>
            <a:off x="6287293" y="658734"/>
            <a:ext cx="1082675"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b="1" dirty="0">
                <a:solidFill>
                  <a:srgbClr val="FF0000"/>
                </a:solidFill>
                <a:latin typeface="Times New Roman" panose="02020603050405020304" pitchFamily="18" charset="0"/>
                <a:cs typeface="Times New Roman" panose="02020603050405020304" pitchFamily="18" charset="0"/>
              </a:rPr>
              <a:t>even</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
        <p:nvSpPr>
          <p:cNvPr id="11" name="圆角矩形标注 10"/>
          <p:cNvSpPr/>
          <p:nvPr/>
        </p:nvSpPr>
        <p:spPr>
          <a:xfrm>
            <a:off x="4468895" y="135632"/>
            <a:ext cx="1635041" cy="539166"/>
          </a:xfrm>
          <a:prstGeom prst="wedgeRoundRectCallout">
            <a:avLst>
              <a:gd name="adj1" fmla="val -23162"/>
              <a:gd name="adj2" fmla="val 86001"/>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400" b="1" dirty="0" smtClean="0">
                <a:solidFill>
                  <a:schemeClr val="tx1"/>
                </a:solidFill>
                <a:latin typeface="Times New Roman" panose="02020603050405020304" pitchFamily="18" charset="0"/>
                <a:cs typeface="Times New Roman" panose="02020603050405020304" pitchFamily="18" charset="0"/>
              </a:rPr>
              <a:t>许多</a:t>
            </a:r>
            <a:r>
              <a:rPr lang="en-US" altLang="zh-CN" sz="2400" b="1" dirty="0" smtClean="0">
                <a:solidFill>
                  <a:schemeClr val="tx1"/>
                </a:solidFill>
                <a:latin typeface="Times New Roman" panose="02020603050405020304" pitchFamily="18" charset="0"/>
                <a:cs typeface="Times New Roman" panose="02020603050405020304" pitchFamily="18" charset="0"/>
              </a:rPr>
              <a:t>, </a:t>
            </a:r>
            <a:r>
              <a:rPr lang="zh-CN" altLang="en-US" sz="2400" b="1" dirty="0" smtClean="0">
                <a:solidFill>
                  <a:schemeClr val="tx1"/>
                </a:solidFill>
                <a:latin typeface="Times New Roman" panose="02020603050405020304" pitchFamily="18" charset="0"/>
                <a:cs typeface="Times New Roman" panose="02020603050405020304" pitchFamily="18" charset="0"/>
              </a:rPr>
              <a:t>大量</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12" name="圆角矩形标注 11"/>
          <p:cNvSpPr/>
          <p:nvPr/>
        </p:nvSpPr>
        <p:spPr>
          <a:xfrm>
            <a:off x="3695005" y="5494187"/>
            <a:ext cx="6721476" cy="1175173"/>
          </a:xfrm>
          <a:prstGeom prst="wedgeRoundRectCallout">
            <a:avLst>
              <a:gd name="adj1" fmla="val -41928"/>
              <a:gd name="adj2" fmla="val -61903"/>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2400" b="1" dirty="0" smtClean="0">
                <a:solidFill>
                  <a:schemeClr val="tx1"/>
                </a:solidFill>
                <a:latin typeface="Times New Roman" panose="02020603050405020304" pitchFamily="18" charset="0"/>
                <a:cs typeface="Times New Roman" panose="02020603050405020304" pitchFamily="18" charset="0"/>
              </a:rPr>
              <a:t>possible </a:t>
            </a:r>
            <a:r>
              <a:rPr lang="en-US" altLang="zh-CN" sz="2400" b="1" i="1" dirty="0" smtClean="0">
                <a:solidFill>
                  <a:schemeClr val="tx1"/>
                </a:solidFill>
                <a:latin typeface="Times New Roman" panose="02020603050405020304" pitchFamily="18" charset="0"/>
                <a:cs typeface="Times New Roman" panose="02020603050405020304" pitchFamily="18" charset="0"/>
              </a:rPr>
              <a:t>adj</a:t>
            </a:r>
            <a:r>
              <a:rPr lang="en-US" altLang="zh-CN" sz="2400" b="1" i="1" dirty="0">
                <a:solidFill>
                  <a:schemeClr val="tx1"/>
                </a:solidFill>
                <a:latin typeface="Times New Roman" panose="02020603050405020304" pitchFamily="18" charset="0"/>
                <a:cs typeface="Times New Roman" panose="02020603050405020304" pitchFamily="18" charset="0"/>
              </a:rPr>
              <a:t>.</a:t>
            </a:r>
            <a:r>
              <a:rPr lang="zh-CN" altLang="en-US" sz="2400" b="1" i="1" dirty="0">
                <a:solidFill>
                  <a:schemeClr val="tx1"/>
                </a:solidFill>
                <a:latin typeface="Times New Roman" panose="02020603050405020304" pitchFamily="18" charset="0"/>
                <a:cs typeface="Times New Roman" panose="02020603050405020304" pitchFamily="18" charset="0"/>
              </a:rPr>
              <a:t> </a:t>
            </a:r>
            <a:r>
              <a:rPr lang="zh-CN" altLang="en-US" sz="2400" b="1" dirty="0" smtClean="0">
                <a:solidFill>
                  <a:schemeClr val="tx1"/>
                </a:solidFill>
                <a:latin typeface="Times New Roman" panose="02020603050405020304" pitchFamily="18" charset="0"/>
                <a:cs typeface="Times New Roman" panose="02020603050405020304" pitchFamily="18" charset="0"/>
              </a:rPr>
              <a:t>可能</a:t>
            </a:r>
            <a:r>
              <a:rPr lang="zh-CN" altLang="en-US" sz="2400" b="1" dirty="0">
                <a:solidFill>
                  <a:schemeClr val="tx1"/>
                </a:solidFill>
                <a:latin typeface="Times New Roman" panose="02020603050405020304" pitchFamily="18" charset="0"/>
                <a:cs typeface="Times New Roman" panose="02020603050405020304" pitchFamily="18" charset="0"/>
              </a:rPr>
              <a:t>存在或发生的</a:t>
            </a:r>
            <a:r>
              <a:rPr lang="zh-CN" altLang="en-US" sz="2400" b="1" dirty="0" smtClean="0">
                <a:solidFill>
                  <a:schemeClr val="tx1"/>
                </a:solidFill>
                <a:latin typeface="Times New Roman" panose="02020603050405020304" pitchFamily="18" charset="0"/>
                <a:cs typeface="Times New Roman" panose="02020603050405020304" pitchFamily="18" charset="0"/>
              </a:rPr>
              <a:t>；可能的</a:t>
            </a:r>
            <a:endParaRPr lang="en-US" altLang="zh-CN" sz="2400" b="1" dirty="0" smtClean="0">
              <a:solidFill>
                <a:schemeClr val="tx1"/>
              </a:solidFill>
              <a:latin typeface="Times New Roman" panose="02020603050405020304" pitchFamily="18" charset="0"/>
              <a:cs typeface="Times New Roman" panose="02020603050405020304" pitchFamily="18" charset="0"/>
            </a:endParaRPr>
          </a:p>
          <a:p>
            <a:pPr>
              <a:lnSpc>
                <a:spcPct val="120000"/>
              </a:lnSpc>
            </a:pPr>
            <a:r>
              <a:rPr lang="en-US" altLang="zh-CN" sz="2400" b="1" dirty="0" smtClean="0">
                <a:solidFill>
                  <a:schemeClr val="tx1"/>
                </a:solidFill>
                <a:latin typeface="Times New Roman" panose="02020603050405020304" pitchFamily="18" charset="0"/>
                <a:cs typeface="Times New Roman" panose="02020603050405020304" pitchFamily="18" charset="0"/>
              </a:rPr>
              <a:t>impossible </a:t>
            </a:r>
            <a:r>
              <a:rPr lang="en-US" altLang="zh-CN" sz="2400" b="1" i="1" dirty="0">
                <a:solidFill>
                  <a:schemeClr val="tx1"/>
                </a:solidFill>
                <a:latin typeface="Times New Roman" panose="02020603050405020304" pitchFamily="18" charset="0"/>
                <a:cs typeface="Times New Roman" panose="02020603050405020304" pitchFamily="18" charset="0"/>
              </a:rPr>
              <a:t>adj.</a:t>
            </a:r>
            <a:r>
              <a:rPr lang="en-US" altLang="zh-CN" sz="2400" b="1" dirty="0">
                <a:solidFill>
                  <a:schemeClr val="tx1"/>
                </a:solidFill>
                <a:latin typeface="Times New Roman" panose="02020603050405020304" pitchFamily="18" charset="0"/>
                <a:cs typeface="Times New Roman" panose="02020603050405020304" pitchFamily="18" charset="0"/>
              </a:rPr>
              <a:t> </a:t>
            </a:r>
            <a:r>
              <a:rPr lang="zh-CN" altLang="en-US" sz="2400" b="1" dirty="0">
                <a:solidFill>
                  <a:schemeClr val="tx1"/>
                </a:solidFill>
                <a:latin typeface="Times New Roman" panose="02020603050405020304" pitchFamily="18" charset="0"/>
                <a:cs typeface="Times New Roman" panose="02020603050405020304" pitchFamily="18" charset="0"/>
              </a:rPr>
              <a:t>不可能存在或发生的；不可能</a:t>
            </a:r>
            <a:r>
              <a:rPr lang="zh-CN" altLang="en-US" sz="2400" b="1" dirty="0" smtClean="0">
                <a:solidFill>
                  <a:schemeClr val="tx1"/>
                </a:solidFill>
                <a:latin typeface="Times New Roman" panose="02020603050405020304" pitchFamily="18" charset="0"/>
                <a:cs typeface="Times New Roman" panose="02020603050405020304" pitchFamily="18" charset="0"/>
              </a:rPr>
              <a:t>的</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7770"/>
                                        </p:tgtEl>
                                        <p:attrNameLst>
                                          <p:attrName>style.visibility</p:attrName>
                                        </p:attrNameLst>
                                      </p:cBhvr>
                                      <p:to>
                                        <p:strVal val="visible"/>
                                      </p:to>
                                    </p:set>
                                    <p:animEffect transition="in" filter="blinds(horizontal)">
                                      <p:cBhvr>
                                        <p:cTn id="12" dur="500"/>
                                        <p:tgtEl>
                                          <p:spTgt spid="11777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7768"/>
                                        </p:tgtEl>
                                        <p:attrNameLst>
                                          <p:attrName>style.visibility</p:attrName>
                                        </p:attrNameLst>
                                      </p:cBhvr>
                                      <p:to>
                                        <p:strVal val="visible"/>
                                      </p:to>
                                    </p:set>
                                    <p:animEffect transition="in" filter="blinds(horizontal)">
                                      <p:cBhvr>
                                        <p:cTn id="17" dur="500"/>
                                        <p:tgtEl>
                                          <p:spTgt spid="11776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7763"/>
                                        </p:tgtEl>
                                        <p:attrNameLst>
                                          <p:attrName>style.visibility</p:attrName>
                                        </p:attrNameLst>
                                      </p:cBhvr>
                                      <p:to>
                                        <p:strVal val="visible"/>
                                      </p:to>
                                    </p:set>
                                    <p:animEffect transition="in" filter="blinds(horizontal)">
                                      <p:cBhvr>
                                        <p:cTn id="27" dur="500"/>
                                        <p:tgtEl>
                                          <p:spTgt spid="11776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7764"/>
                                        </p:tgtEl>
                                        <p:attrNameLst>
                                          <p:attrName>style.visibility</p:attrName>
                                        </p:attrNameLst>
                                      </p:cBhvr>
                                      <p:to>
                                        <p:strVal val="visible"/>
                                      </p:to>
                                    </p:set>
                                    <p:animEffect transition="in" filter="blinds(horizontal)">
                                      <p:cBhvr>
                                        <p:cTn id="32" dur="500"/>
                                        <p:tgtEl>
                                          <p:spTgt spid="11776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7765"/>
                                        </p:tgtEl>
                                        <p:attrNameLst>
                                          <p:attrName>style.visibility</p:attrName>
                                        </p:attrNameLst>
                                      </p:cBhvr>
                                      <p:to>
                                        <p:strVal val="visible"/>
                                      </p:to>
                                    </p:set>
                                    <p:animEffect transition="in" filter="blinds(horizontal)">
                                      <p:cBhvr>
                                        <p:cTn id="37" dur="500"/>
                                        <p:tgtEl>
                                          <p:spTgt spid="11776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7769"/>
                                        </p:tgtEl>
                                        <p:attrNameLst>
                                          <p:attrName>style.visibility</p:attrName>
                                        </p:attrNameLst>
                                      </p:cBhvr>
                                      <p:to>
                                        <p:strVal val="visible"/>
                                      </p:to>
                                    </p:set>
                                    <p:animEffect transition="in" filter="blinds(horizontal)">
                                      <p:cBhvr>
                                        <p:cTn id="42" dur="500"/>
                                        <p:tgtEl>
                                          <p:spTgt spid="11776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7766"/>
                                        </p:tgtEl>
                                        <p:attrNameLst>
                                          <p:attrName>style.visibility</p:attrName>
                                        </p:attrNameLst>
                                      </p:cBhvr>
                                      <p:to>
                                        <p:strVal val="visible"/>
                                      </p:to>
                                    </p:set>
                                    <p:animEffect transition="in" filter="blinds(horizontal)">
                                      <p:cBhvr>
                                        <p:cTn id="47" dur="500"/>
                                        <p:tgtEl>
                                          <p:spTgt spid="11776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17767"/>
                                        </p:tgtEl>
                                        <p:attrNameLst>
                                          <p:attrName>style.visibility</p:attrName>
                                        </p:attrNameLst>
                                      </p:cBhvr>
                                      <p:to>
                                        <p:strVal val="visible"/>
                                      </p:to>
                                    </p:set>
                                    <p:animEffect transition="in" filter="blinds(horizontal)">
                                      <p:cBhvr>
                                        <p:cTn id="52" dur="500"/>
                                        <p:tgtEl>
                                          <p:spTgt spid="117767"/>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barn(inVertical)">
                                      <p:cBhvr>
                                        <p:cTn id="5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7763" grpId="0"/>
      <p:bldP spid="117764" grpId="0"/>
      <p:bldP spid="117765" grpId="0"/>
      <p:bldP spid="117766" grpId="0"/>
      <p:bldP spid="117767" grpId="0"/>
      <p:bldP spid="117768" grpId="0"/>
      <p:bldP spid="117769" grpId="0"/>
      <p:bldP spid="117770" grpId="0"/>
      <p:bldP spid="11"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7768" y="692696"/>
            <a:ext cx="3816424" cy="1424798"/>
          </a:xfrm>
          <a:prstGeom prst="rect">
            <a:avLst/>
          </a:prstGeom>
        </p:spPr>
      </p:pic>
      <p:sp>
        <p:nvSpPr>
          <p:cNvPr id="5" name="Text Box 7"/>
          <p:cNvSpPr txBox="1">
            <a:spLocks noChangeArrowheads="1"/>
          </p:cNvSpPr>
          <p:nvPr/>
        </p:nvSpPr>
        <p:spPr bwMode="auto">
          <a:xfrm>
            <a:off x="1559496" y="2276872"/>
            <a:ext cx="9073008" cy="3046988"/>
          </a:xfrm>
          <a:prstGeom prst="rect">
            <a:avLst/>
          </a:prstGeom>
          <a:noFill/>
          <a:ln w="19050">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smtClean="0">
                <a:solidFill>
                  <a:srgbClr val="0000FF"/>
                </a:solidFill>
                <a:latin typeface="Arial" panose="020B0604020202020204" pitchFamily="34" charset="0"/>
                <a:cs typeface="Arial" panose="020B0604020202020204" pitchFamily="34" charset="0"/>
              </a:rPr>
              <a:t>Work in groups and discuss the questions:</a:t>
            </a:r>
            <a:endParaRPr lang="en-US" altLang="zh-CN" b="1" dirty="0" smtClean="0">
              <a:solidFill>
                <a:srgbClr val="0000FF"/>
              </a:solidFill>
              <a:latin typeface="Arial" panose="020B0604020202020204" pitchFamily="34" charset="0"/>
              <a:cs typeface="Arial" panose="020B0604020202020204" pitchFamily="34" charset="0"/>
            </a:endParaRPr>
          </a:p>
          <a:p>
            <a:pPr eaLnBrk="1" hangingPunct="1">
              <a:lnSpc>
                <a:spcPct val="120000"/>
              </a:lnSpc>
            </a:pPr>
            <a:r>
              <a:rPr lang="en-US" altLang="zh-CN" b="1" dirty="0" smtClean="0">
                <a:cs typeface="Times New Roman" panose="02020603050405020304" pitchFamily="18" charset="0"/>
              </a:rPr>
              <a:t>What will robots look like in the future?</a:t>
            </a:r>
            <a:endParaRPr lang="en-US" altLang="zh-CN" b="1" dirty="0" smtClean="0">
              <a:cs typeface="Times New Roman" panose="02020603050405020304" pitchFamily="18" charset="0"/>
            </a:endParaRPr>
          </a:p>
          <a:p>
            <a:pPr eaLnBrk="1" hangingPunct="1">
              <a:lnSpc>
                <a:spcPct val="120000"/>
              </a:lnSpc>
            </a:pPr>
            <a:r>
              <a:rPr lang="en-US" altLang="zh-CN" b="1" dirty="0" smtClean="0">
                <a:cs typeface="Times New Roman" panose="02020603050405020304" pitchFamily="18" charset="0"/>
              </a:rPr>
              <a:t>What will robots be able to do?</a:t>
            </a:r>
            <a:endParaRPr lang="en-US" altLang="zh-CN" b="1" dirty="0" smtClean="0">
              <a:cs typeface="Times New Roman" panose="02020603050405020304" pitchFamily="18" charset="0"/>
            </a:endParaRPr>
          </a:p>
          <a:p>
            <a:pPr eaLnBrk="1" hangingPunct="1">
              <a:lnSpc>
                <a:spcPct val="120000"/>
              </a:lnSpc>
            </a:pPr>
            <a:r>
              <a:rPr lang="en-US" altLang="zh-CN" b="1" dirty="0" smtClean="0">
                <a:cs typeface="Times New Roman" panose="02020603050405020304" pitchFamily="18" charset="0"/>
              </a:rPr>
              <a:t>When will robots be available to average people?</a:t>
            </a:r>
            <a:endParaRPr lang="en-US" altLang="zh-CN" b="1" dirty="0" smtClean="0">
              <a:cs typeface="Times New Roman" panose="02020603050405020304" pitchFamily="18" charset="0"/>
            </a:endParaRPr>
          </a:p>
          <a:p>
            <a:pPr eaLnBrk="1" hangingPunct="1">
              <a:lnSpc>
                <a:spcPct val="120000"/>
              </a:lnSpc>
            </a:pPr>
            <a:r>
              <a:rPr lang="en-US" altLang="zh-CN" b="1" dirty="0" smtClean="0">
                <a:cs typeface="Times New Roman" panose="02020603050405020304" pitchFamily="18" charset="0"/>
              </a:rPr>
              <a:t>Who will be the people to use the robots the most?</a:t>
            </a:r>
            <a:endParaRPr lang="en-US" altLang="zh-CN" b="1" dirty="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983432" y="839714"/>
            <a:ext cx="8820980" cy="683264"/>
          </a:xfrm>
          <a:prstGeom prst="rect">
            <a:avLst/>
          </a:prstGeom>
        </p:spPr>
        <p:txBody>
          <a:bodyPr wrap="square">
            <a:spAutoFit/>
          </a:bodyPr>
          <a:lstStyle/>
          <a:p>
            <a:pPr marL="363855" indent="-363855">
              <a:lnSpc>
                <a:spcPct val="120000"/>
              </a:lnSpc>
            </a:pPr>
            <a:r>
              <a:rPr lang="en-US" altLang="zh-CN" sz="3200" b="1" dirty="0" smtClean="0">
                <a:solidFill>
                  <a:srgbClr val="0000FF"/>
                </a:solidFill>
                <a:latin typeface="Times New Roman" panose="02020603050405020304" pitchFamily="18" charset="0"/>
                <a:cs typeface="Times New Roman" panose="02020603050405020304" pitchFamily="18" charset="0"/>
              </a:rPr>
              <a:t>I. </a:t>
            </a:r>
            <a:r>
              <a:rPr lang="zh-CN" altLang="en-US" sz="3200" b="1" dirty="0">
                <a:solidFill>
                  <a:srgbClr val="0000FF"/>
                </a:solidFill>
                <a:latin typeface="Times New Roman" panose="02020603050405020304" pitchFamily="18" charset="0"/>
                <a:cs typeface="Times New Roman" panose="02020603050405020304" pitchFamily="18" charset="0"/>
              </a:rPr>
              <a:t>从方框中选择合</a:t>
            </a:r>
            <a:r>
              <a:rPr lang="zh-CN" altLang="en-US" sz="3200" b="1" dirty="0" smtClean="0">
                <a:solidFill>
                  <a:srgbClr val="0000FF"/>
                </a:solidFill>
                <a:latin typeface="Times New Roman" panose="02020603050405020304" pitchFamily="18" charset="0"/>
                <a:cs typeface="Times New Roman" panose="02020603050405020304" pitchFamily="18" charset="0"/>
              </a:rPr>
              <a:t>适单</a:t>
            </a:r>
            <a:r>
              <a:rPr lang="zh-CN" altLang="en-US" sz="3200" b="1" dirty="0">
                <a:solidFill>
                  <a:srgbClr val="0000FF"/>
                </a:solidFill>
                <a:latin typeface="Times New Roman" panose="02020603050405020304" pitchFamily="18" charset="0"/>
                <a:cs typeface="Times New Roman" panose="02020603050405020304" pitchFamily="18" charset="0"/>
              </a:rPr>
              <a:t>词填</a:t>
            </a:r>
            <a:r>
              <a:rPr lang="zh-CN" altLang="en-US" sz="3200" b="1" dirty="0" smtClean="0">
                <a:solidFill>
                  <a:srgbClr val="0000FF"/>
                </a:solidFill>
                <a:latin typeface="Times New Roman" panose="02020603050405020304" pitchFamily="18" charset="0"/>
                <a:cs typeface="Times New Roman" panose="02020603050405020304" pitchFamily="18" charset="0"/>
              </a:rPr>
              <a:t>空，注意形式变化。</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6" name="矩形 5"/>
          <p:cNvSpPr/>
          <p:nvPr/>
        </p:nvSpPr>
        <p:spPr>
          <a:xfrm>
            <a:off x="263351" y="1594448"/>
            <a:ext cx="11606062" cy="523220"/>
          </a:xfrm>
          <a:prstGeom prst="rect">
            <a:avLst/>
          </a:prstGeom>
          <a:solidFill>
            <a:srgbClr val="FFFFCC"/>
          </a:solidFill>
          <a:ln>
            <a:solidFill>
              <a:schemeClr val="tx1"/>
            </a:solidFill>
          </a:ln>
        </p:spPr>
        <p:txBody>
          <a:bodyPr wrap="none">
            <a:spAutoFit/>
          </a:bodyPr>
          <a:lstStyle/>
          <a:p>
            <a:r>
              <a:rPr lang="en-US" altLang="zh-CN" sz="2800" b="1" dirty="0">
                <a:latin typeface="Times New Roman" panose="02020603050405020304" pitchFamily="18" charset="0"/>
                <a:cs typeface="Times New Roman" panose="02020603050405020304" pitchFamily="18" charset="0"/>
              </a:rPr>
              <a:t>already, during, believe, probable, danger, even, side, shape, inside, factory</a:t>
            </a:r>
            <a:endParaRPr lang="zh-CN" altLang="en-US" sz="28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481" y="90415"/>
            <a:ext cx="3607802" cy="969467"/>
          </a:xfrm>
          <a:prstGeom prst="rect">
            <a:avLst/>
          </a:prstGeom>
        </p:spPr>
      </p:pic>
      <p:sp>
        <p:nvSpPr>
          <p:cNvPr id="5" name="矩形 4"/>
          <p:cNvSpPr/>
          <p:nvPr/>
        </p:nvSpPr>
        <p:spPr>
          <a:xfrm>
            <a:off x="702440" y="2217333"/>
            <a:ext cx="10727885" cy="4228850"/>
          </a:xfrm>
          <a:prstGeom prst="rect">
            <a:avLst/>
          </a:prstGeom>
        </p:spPr>
        <p:txBody>
          <a:bodyPr wrap="square">
            <a:spAutoFit/>
          </a:bodyPr>
          <a:lstStyle/>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1. I couldn’t _______ my eyes when I saw the test results.</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2. It’s _______ 9:00 p.m. Let’s go home quickly.</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3. She walked home by herself, although she knew it was _______.</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4. It’s raining. We will have to go _______ the house.</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5. Don’t wash your T-shirt too many times. I’m afraid it will lose its </a:t>
            </a:r>
            <a:r>
              <a:rPr lang="en-US" altLang="zh-CN" sz="3200" b="1" dirty="0" smtClean="0">
                <a:latin typeface="Times New Roman" panose="02020603050405020304" pitchFamily="18" charset="0"/>
                <a:cs typeface="Times New Roman" panose="02020603050405020304" pitchFamily="18" charset="0"/>
              </a:rPr>
              <a:t>_______.</a:t>
            </a:r>
            <a:endParaRPr lang="zh-CN" altLang="zh-CN" sz="3200" b="1" dirty="0">
              <a:latin typeface="Times New Roman" panose="02020603050405020304" pitchFamily="18" charset="0"/>
              <a:cs typeface="Times New Roman" panose="02020603050405020304" pitchFamily="18" charset="0"/>
            </a:endParaRPr>
          </a:p>
        </p:txBody>
      </p:sp>
      <p:sp>
        <p:nvSpPr>
          <p:cNvPr id="7" name="矩形 6"/>
          <p:cNvSpPr/>
          <p:nvPr/>
        </p:nvSpPr>
        <p:spPr>
          <a:xfrm>
            <a:off x="2999656" y="2204864"/>
            <a:ext cx="1535832"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believe</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1847528" y="2780928"/>
            <a:ext cx="1959496"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already</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14" name="矩形 13"/>
          <p:cNvSpPr/>
          <p:nvPr/>
        </p:nvSpPr>
        <p:spPr>
          <a:xfrm>
            <a:off x="1066475" y="3961196"/>
            <a:ext cx="2448272"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dangerous</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6744072" y="4581128"/>
            <a:ext cx="1366664"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inside</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16" name="矩形 15"/>
          <p:cNvSpPr/>
          <p:nvPr/>
        </p:nvSpPr>
        <p:spPr>
          <a:xfrm>
            <a:off x="2658697" y="5729431"/>
            <a:ext cx="1693005"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shape</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horizontal)">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P spid="15" grpId="0"/>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335360" y="980728"/>
            <a:ext cx="11606062" cy="523220"/>
          </a:xfrm>
          <a:prstGeom prst="rect">
            <a:avLst/>
          </a:prstGeom>
          <a:solidFill>
            <a:srgbClr val="FFFFCC"/>
          </a:solidFill>
          <a:ln>
            <a:solidFill>
              <a:schemeClr val="tx1"/>
            </a:solidFill>
          </a:ln>
        </p:spPr>
        <p:txBody>
          <a:bodyPr wrap="none">
            <a:spAutoFit/>
          </a:bodyPr>
          <a:lstStyle/>
          <a:p>
            <a:r>
              <a:rPr lang="en-US" altLang="zh-CN" sz="2800" b="1" dirty="0">
                <a:latin typeface="Times New Roman" panose="02020603050405020304" pitchFamily="18" charset="0"/>
                <a:cs typeface="Times New Roman" panose="02020603050405020304" pitchFamily="18" charset="0"/>
              </a:rPr>
              <a:t>already, during, believe, probable, danger, even, side, shape, inside, factory</a:t>
            </a:r>
            <a:endParaRPr lang="zh-CN" altLang="en-US" sz="2800" b="1" dirty="0">
              <a:latin typeface="Times New Roman" panose="02020603050405020304" pitchFamily="18" charset="0"/>
              <a:cs typeface="Times New Roman" panose="02020603050405020304" pitchFamily="18" charset="0"/>
            </a:endParaRPr>
          </a:p>
        </p:txBody>
      </p:sp>
      <p:sp>
        <p:nvSpPr>
          <p:cNvPr id="5" name="矩形 4"/>
          <p:cNvSpPr/>
          <p:nvPr/>
        </p:nvSpPr>
        <p:spPr>
          <a:xfrm>
            <a:off x="336667" y="1732120"/>
            <a:ext cx="11712624" cy="4228850"/>
          </a:xfrm>
          <a:prstGeom prst="rect">
            <a:avLst/>
          </a:prstGeom>
        </p:spPr>
        <p:txBody>
          <a:bodyPr wrap="square">
            <a:spAutoFit/>
          </a:bodyPr>
          <a:lstStyle/>
          <a:p>
            <a:pPr marL="360680" indent="-360680">
              <a:lnSpc>
                <a:spcPct val="120000"/>
              </a:lnSpc>
            </a:pPr>
            <a:r>
              <a:rPr lang="en-US" altLang="zh-CN" sz="3200" b="1" dirty="0" smtClean="0">
                <a:latin typeface="Times New Roman" panose="02020603050405020304" pitchFamily="18" charset="0"/>
                <a:cs typeface="Times New Roman" panose="02020603050405020304" pitchFamily="18" charset="0"/>
              </a:rPr>
              <a:t>6</a:t>
            </a:r>
            <a:r>
              <a:rPr lang="en-US" altLang="zh-CN" sz="3200" b="1" dirty="0">
                <a:latin typeface="Times New Roman" panose="02020603050405020304" pitchFamily="18" charset="0"/>
                <a:cs typeface="Times New Roman" panose="02020603050405020304" pitchFamily="18" charset="0"/>
              </a:rPr>
              <a:t>. A lot of workers lost their jobs when those two _______ closed (</a:t>
            </a:r>
            <a:r>
              <a:rPr lang="zh-CN" altLang="zh-CN" sz="3200" b="1" dirty="0">
                <a:latin typeface="Times New Roman" panose="02020603050405020304" pitchFamily="18" charset="0"/>
                <a:cs typeface="Times New Roman" panose="02020603050405020304" pitchFamily="18" charset="0"/>
              </a:rPr>
              <a:t>关闭</a:t>
            </a:r>
            <a:r>
              <a:rPr lang="en-US" altLang="zh-CN" sz="3200" b="1" dirty="0">
                <a:latin typeface="Times New Roman" panose="02020603050405020304" pitchFamily="18" charset="0"/>
                <a:cs typeface="Times New Roman" panose="02020603050405020304" pitchFamily="18" charset="0"/>
              </a:rPr>
              <a:t>).</a:t>
            </a:r>
            <a:endParaRPr lang="zh-CN" altLang="zh-CN" sz="3200" b="1" dirty="0">
              <a:latin typeface="Times New Roman" panose="02020603050405020304" pitchFamily="18" charset="0"/>
              <a:cs typeface="Times New Roman" panose="02020603050405020304" pitchFamily="18" charset="0"/>
            </a:endParaRPr>
          </a:p>
          <a:p>
            <a:pPr marL="360680" indent="-360680">
              <a:lnSpc>
                <a:spcPct val="120000"/>
              </a:lnSpc>
            </a:pPr>
            <a:r>
              <a:rPr lang="en-US" altLang="zh-CN" sz="3200" b="1" dirty="0">
                <a:latin typeface="Times New Roman" panose="02020603050405020304" pitchFamily="18" charset="0"/>
                <a:cs typeface="Times New Roman" panose="02020603050405020304" pitchFamily="18" charset="0"/>
              </a:rPr>
              <a:t>7. This painting is good, but that one is _______ better.</a:t>
            </a:r>
            <a:endParaRPr lang="zh-CN" altLang="zh-CN" sz="3200" b="1" dirty="0">
              <a:latin typeface="Times New Roman" panose="02020603050405020304" pitchFamily="18" charset="0"/>
              <a:cs typeface="Times New Roman" panose="02020603050405020304" pitchFamily="18" charset="0"/>
            </a:endParaRPr>
          </a:p>
          <a:p>
            <a:pPr marL="360680" indent="-360680">
              <a:lnSpc>
                <a:spcPct val="120000"/>
              </a:lnSpc>
            </a:pPr>
            <a:r>
              <a:rPr lang="en-US" altLang="zh-CN" sz="3200" b="1" dirty="0">
                <a:latin typeface="Times New Roman" panose="02020603050405020304" pitchFamily="18" charset="0"/>
                <a:cs typeface="Times New Roman" panose="02020603050405020304" pitchFamily="18" charset="0"/>
              </a:rPr>
              <a:t>8. —Do you think you can do it?</a:t>
            </a:r>
            <a:endParaRPr lang="zh-CN" altLang="zh-CN" sz="3200" b="1" dirty="0">
              <a:latin typeface="Times New Roman" panose="02020603050405020304" pitchFamily="18" charset="0"/>
              <a:cs typeface="Times New Roman" panose="02020603050405020304" pitchFamily="18" charset="0"/>
            </a:endParaRPr>
          </a:p>
          <a:p>
            <a:pPr marL="360680" indent="-360680">
              <a:lnSpc>
                <a:spcPct val="120000"/>
              </a:lnSpc>
            </a:pPr>
            <a:r>
              <a:rPr lang="en-US" altLang="zh-CN" sz="3200" b="1" dirty="0" smtClean="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Well, _______ I can.</a:t>
            </a:r>
            <a:endParaRPr lang="zh-CN" altLang="zh-CN" sz="3200" b="1" dirty="0">
              <a:latin typeface="Times New Roman" panose="02020603050405020304" pitchFamily="18" charset="0"/>
              <a:cs typeface="Times New Roman" panose="02020603050405020304" pitchFamily="18" charset="0"/>
            </a:endParaRPr>
          </a:p>
          <a:p>
            <a:pPr marL="360680" indent="-360680">
              <a:lnSpc>
                <a:spcPct val="120000"/>
              </a:lnSpc>
            </a:pPr>
            <a:r>
              <a:rPr lang="en-US" altLang="zh-CN" sz="3200" b="1" dirty="0">
                <a:latin typeface="Times New Roman" panose="02020603050405020304" pitchFamily="18" charset="0"/>
                <a:cs typeface="Times New Roman" panose="02020603050405020304" pitchFamily="18" charset="0"/>
              </a:rPr>
              <a:t>9. There are two _______ to every story.</a:t>
            </a:r>
            <a:endParaRPr lang="zh-CN" altLang="zh-CN" sz="3200" b="1" dirty="0">
              <a:latin typeface="Times New Roman" panose="02020603050405020304" pitchFamily="18" charset="0"/>
              <a:cs typeface="Times New Roman" panose="02020603050405020304" pitchFamily="18" charset="0"/>
            </a:endParaRPr>
          </a:p>
          <a:p>
            <a:pPr marL="360680" indent="-360680">
              <a:lnSpc>
                <a:spcPct val="120000"/>
              </a:lnSpc>
            </a:pPr>
            <a:r>
              <a:rPr lang="en-US" altLang="zh-CN" sz="3200" b="1" dirty="0">
                <a:latin typeface="Times New Roman" panose="02020603050405020304" pitchFamily="18" charset="0"/>
                <a:cs typeface="Times New Roman" panose="02020603050405020304" pitchFamily="18" charset="0"/>
              </a:rPr>
              <a:t>10. They work _______ the night and sleep in the daytime.</a:t>
            </a:r>
            <a:endParaRPr lang="zh-CN" altLang="zh-CN" sz="3200" b="1" dirty="0">
              <a:latin typeface="Times New Roman" panose="02020603050405020304" pitchFamily="18" charset="0"/>
              <a:cs typeface="Times New Roman" panose="02020603050405020304" pitchFamily="18" charset="0"/>
            </a:endParaRPr>
          </a:p>
        </p:txBody>
      </p:sp>
      <p:sp>
        <p:nvSpPr>
          <p:cNvPr id="7" name="矩形 6"/>
          <p:cNvSpPr/>
          <p:nvPr/>
        </p:nvSpPr>
        <p:spPr>
          <a:xfrm>
            <a:off x="8832304" y="1732120"/>
            <a:ext cx="1751856"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factories</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8" name="矩形 7"/>
          <p:cNvSpPr/>
          <p:nvPr/>
        </p:nvSpPr>
        <p:spPr>
          <a:xfrm>
            <a:off x="7320136" y="2871797"/>
            <a:ext cx="1311424"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even</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2094610" y="4091168"/>
            <a:ext cx="1905653"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probably</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10" name="矩形 9"/>
          <p:cNvSpPr/>
          <p:nvPr/>
        </p:nvSpPr>
        <p:spPr>
          <a:xfrm>
            <a:off x="3481463" y="4659396"/>
            <a:ext cx="1440160"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sides</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11" name="矩形 10"/>
          <p:cNvSpPr/>
          <p:nvPr/>
        </p:nvSpPr>
        <p:spPr>
          <a:xfrm>
            <a:off x="3047437" y="5229200"/>
            <a:ext cx="1879104"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during</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191344" y="836712"/>
            <a:ext cx="11809312" cy="4819781"/>
          </a:xfrm>
          <a:prstGeom prst="rect">
            <a:avLst/>
          </a:prstGeom>
        </p:spPr>
        <p:txBody>
          <a:bodyPr wrap="square">
            <a:spAutoFit/>
          </a:bodyPr>
          <a:lstStyle/>
          <a:p>
            <a:pPr marL="444500" indent="-444500">
              <a:lnSpc>
                <a:spcPct val="120000"/>
              </a:lnSpc>
            </a:pPr>
            <a:r>
              <a:rPr lang="zh-CN" altLang="zh-CN" sz="3200" b="1" dirty="0">
                <a:solidFill>
                  <a:srgbClr val="0000FF"/>
                </a:solidFill>
                <a:latin typeface="Times New Roman" panose="02020603050405020304" pitchFamily="18" charset="0"/>
                <a:cs typeface="Times New Roman" panose="02020603050405020304" pitchFamily="18" charset="0"/>
              </a:rPr>
              <a:t>Ⅱ</a:t>
            </a:r>
            <a:r>
              <a:rPr lang="en-US" altLang="zh-CN" sz="3200" b="1" dirty="0">
                <a:solidFill>
                  <a:srgbClr val="0000FF"/>
                </a:solidFill>
                <a:latin typeface="Times New Roman" panose="02020603050405020304" pitchFamily="18" charset="0"/>
                <a:cs typeface="Times New Roman" panose="02020603050405020304" pitchFamily="18" charset="0"/>
              </a:rPr>
              <a:t>. </a:t>
            </a:r>
            <a:r>
              <a:rPr lang="zh-CN" altLang="zh-CN" sz="3200" b="1" dirty="0">
                <a:solidFill>
                  <a:srgbClr val="0000FF"/>
                </a:solidFill>
                <a:latin typeface="Times New Roman" panose="02020603050405020304" pitchFamily="18" charset="0"/>
                <a:cs typeface="Times New Roman" panose="02020603050405020304" pitchFamily="18" charset="0"/>
              </a:rPr>
              <a:t>根据汉语意思，完成英语句子，每空一词。</a:t>
            </a:r>
            <a:endParaRPr lang="zh-CN" altLang="zh-CN" sz="3200" b="1" dirty="0">
              <a:solidFill>
                <a:srgbClr val="0000FF"/>
              </a:solidFill>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1. </a:t>
            </a:r>
            <a:r>
              <a:rPr lang="zh-CN" altLang="zh-CN" sz="3200" b="1" dirty="0">
                <a:latin typeface="Times New Roman" panose="02020603050405020304" pitchFamily="18" charset="0"/>
                <a:cs typeface="Times New Roman" panose="02020603050405020304" pitchFamily="18" charset="0"/>
              </a:rPr>
              <a:t>公园里有一座很大的像鸟一样的建筑物。</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There </a:t>
            </a:r>
            <a:r>
              <a:rPr lang="en-US" altLang="zh-CN" sz="3200" b="1" dirty="0">
                <a:latin typeface="Times New Roman" panose="02020603050405020304" pitchFamily="18" charset="0"/>
                <a:cs typeface="Times New Roman" panose="02020603050405020304" pitchFamily="18" charset="0"/>
              </a:rPr>
              <a:t>is a large _______ _______ in the park.</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2. Bob</a:t>
            </a:r>
            <a:r>
              <a:rPr lang="zh-CN" altLang="zh-CN" sz="3200" b="1" dirty="0">
                <a:latin typeface="Times New Roman" panose="02020603050405020304" pitchFamily="18" charset="0"/>
                <a:cs typeface="Times New Roman" panose="02020603050405020304" pitchFamily="18" charset="0"/>
              </a:rPr>
              <a:t>告诉父母他的想法，但是他们和他有分歧。</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Bob </a:t>
            </a:r>
            <a:r>
              <a:rPr lang="en-US" altLang="zh-CN" sz="3200" b="1" dirty="0">
                <a:latin typeface="Times New Roman" panose="02020603050405020304" pitchFamily="18" charset="0"/>
                <a:cs typeface="Times New Roman" panose="02020603050405020304" pitchFamily="18" charset="0"/>
              </a:rPr>
              <a:t>told his parents about his ideas, but they </a:t>
            </a:r>
            <a:r>
              <a:rPr lang="en-US" altLang="zh-CN" sz="3200" b="1" dirty="0" smtClean="0">
                <a:latin typeface="Times New Roman" panose="02020603050405020304" pitchFamily="18" charset="0"/>
                <a:cs typeface="Times New Roman" panose="02020603050405020304" pitchFamily="18" charset="0"/>
              </a:rPr>
              <a:t>________ </a:t>
            </a:r>
            <a:r>
              <a:rPr lang="en-US" altLang="zh-CN" sz="3200" b="1" dirty="0">
                <a:latin typeface="Times New Roman" panose="02020603050405020304" pitchFamily="18" charset="0"/>
                <a:cs typeface="Times New Roman" panose="02020603050405020304" pitchFamily="18" charset="0"/>
              </a:rPr>
              <a:t>_______ him.</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3. </a:t>
            </a:r>
            <a:r>
              <a:rPr lang="zh-CN" altLang="zh-CN" sz="3200" b="1" dirty="0">
                <a:latin typeface="Times New Roman" panose="02020603050405020304" pitchFamily="18" charset="0"/>
                <a:cs typeface="Times New Roman" panose="02020603050405020304" pitchFamily="18" charset="0"/>
              </a:rPr>
              <a:t>没有什么好怕的。天不会塌下来。</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There </a:t>
            </a:r>
            <a:r>
              <a:rPr lang="en-US" altLang="zh-CN" sz="3200" b="1" dirty="0">
                <a:latin typeface="Times New Roman" panose="02020603050405020304" pitchFamily="18" charset="0"/>
                <a:cs typeface="Times New Roman" panose="02020603050405020304" pitchFamily="18" charset="0"/>
              </a:rPr>
              <a:t>is nothing to be afraid of. The sky won’t _______ </a:t>
            </a:r>
            <a:r>
              <a:rPr lang="en-US" altLang="zh-CN" sz="3200" b="1" dirty="0" smtClean="0">
                <a:latin typeface="Times New Roman" panose="02020603050405020304" pitchFamily="18" charset="0"/>
                <a:cs typeface="Times New Roman" panose="02020603050405020304" pitchFamily="18" charset="0"/>
              </a:rPr>
              <a:t>_______.</a:t>
            </a:r>
            <a:endParaRPr lang="zh-CN" altLang="zh-CN" sz="3200" b="1" dirty="0">
              <a:latin typeface="Times New Roman" panose="02020603050405020304" pitchFamily="18" charset="0"/>
              <a:cs typeface="Times New Roman" panose="02020603050405020304" pitchFamily="18" charset="0"/>
            </a:endParaRPr>
          </a:p>
        </p:txBody>
      </p:sp>
      <p:sp>
        <p:nvSpPr>
          <p:cNvPr id="6" name="矩形 5"/>
          <p:cNvSpPr/>
          <p:nvPr/>
        </p:nvSpPr>
        <p:spPr>
          <a:xfrm>
            <a:off x="3359696" y="1988840"/>
            <a:ext cx="3528392"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bird-like building</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8472264" y="3177784"/>
            <a:ext cx="3384376"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disagreed    with</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8" name="矩形 7"/>
          <p:cNvSpPr/>
          <p:nvPr/>
        </p:nvSpPr>
        <p:spPr>
          <a:xfrm>
            <a:off x="9138937" y="4958657"/>
            <a:ext cx="2717703"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fall        down</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79875" y="2853055"/>
            <a:ext cx="4705985" cy="3085465"/>
          </a:xfrm>
          <a:prstGeom prst="rect">
            <a:avLst/>
          </a:prstGeom>
        </p:spPr>
      </p:pic>
      <p:sp>
        <p:nvSpPr>
          <p:cNvPr id="18438" name="Text Box 5"/>
          <p:cNvSpPr txBox="1">
            <a:spLocks noChangeArrowheads="1"/>
          </p:cNvSpPr>
          <p:nvPr/>
        </p:nvSpPr>
        <p:spPr bwMode="auto">
          <a:xfrm>
            <a:off x="1703512" y="1268817"/>
            <a:ext cx="917697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smtClean="0">
                <a:solidFill>
                  <a:schemeClr val="tx1"/>
                </a:solidFill>
                <a:latin typeface="Arial" panose="020B0604020202020204" pitchFamily="34" charset="0"/>
              </a:rPr>
              <a:t>Tell your partner what </a:t>
            </a:r>
            <a:r>
              <a:rPr lang="en-US" altLang="zh-CN" b="1" dirty="0">
                <a:solidFill>
                  <a:schemeClr val="tx1"/>
                </a:solidFill>
                <a:latin typeface="Arial" panose="020B0604020202020204" pitchFamily="34" charset="0"/>
              </a:rPr>
              <a:t>you know about </a:t>
            </a:r>
            <a:r>
              <a:rPr lang="en-US" altLang="zh-CN" b="1" dirty="0" smtClean="0">
                <a:solidFill>
                  <a:schemeClr val="tx1"/>
                </a:solidFill>
                <a:highlight>
                  <a:srgbClr val="FFFF00"/>
                </a:highlight>
                <a:latin typeface="Arial" panose="020B0604020202020204" pitchFamily="34" charset="0"/>
              </a:rPr>
              <a:t>robots</a:t>
            </a:r>
            <a:r>
              <a:rPr lang="en-US" altLang="zh-CN" b="1" dirty="0" smtClean="0">
                <a:solidFill>
                  <a:schemeClr val="tx1"/>
                </a:solidFill>
                <a:latin typeface="Arial" panose="020B0604020202020204" pitchFamily="34" charset="0"/>
              </a:rPr>
              <a:t>. </a:t>
            </a:r>
            <a:r>
              <a:rPr lang="en-US" altLang="zh-CN" b="1" dirty="0">
                <a:solidFill>
                  <a:srgbClr val="FF0000"/>
                </a:solidFill>
                <a:latin typeface="Arial" panose="020B0604020202020204" pitchFamily="34" charset="0"/>
              </a:rPr>
              <a:t>What do they look like</a:t>
            </a:r>
            <a:r>
              <a:rPr lang="en-US" altLang="zh-CN" b="1" dirty="0">
                <a:solidFill>
                  <a:schemeClr val="tx1"/>
                </a:solidFill>
                <a:latin typeface="Arial" panose="020B0604020202020204" pitchFamily="34" charset="0"/>
              </a:rPr>
              <a:t> and </a:t>
            </a:r>
            <a:r>
              <a:rPr lang="en-US" altLang="zh-CN" b="1" dirty="0">
                <a:solidFill>
                  <a:srgbClr val="FF0000"/>
                </a:solidFill>
                <a:latin typeface="Arial" panose="020B0604020202020204" pitchFamily="34" charset="0"/>
              </a:rPr>
              <a:t>what can they do</a:t>
            </a:r>
            <a:r>
              <a:rPr lang="en-US" altLang="zh-CN" b="1" dirty="0">
                <a:solidFill>
                  <a:schemeClr val="tx1"/>
                </a:solidFill>
                <a:latin typeface="Arial" panose="020B0604020202020204" pitchFamily="34" charset="0"/>
              </a:rPr>
              <a:t>?</a:t>
            </a:r>
            <a:endParaRPr lang="en-US" altLang="zh-CN" b="1" dirty="0">
              <a:solidFill>
                <a:schemeClr val="tx1"/>
              </a:solidFill>
              <a:latin typeface="Arial" panose="020B0604020202020204" pitchFamily="34"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513" y="1268586"/>
            <a:ext cx="1080120" cy="1080120"/>
          </a:xfrm>
          <a:prstGeom prst="rect">
            <a:avLst/>
          </a:prstGeom>
        </p:spPr>
      </p:pic>
      <p:sp>
        <p:nvSpPr>
          <p:cNvPr id="5" name="矩形 4"/>
          <p:cNvSpPr/>
          <p:nvPr/>
        </p:nvSpPr>
        <p:spPr>
          <a:xfrm>
            <a:off x="3648075" y="188595"/>
            <a:ext cx="4883785" cy="1324610"/>
          </a:xfrm>
          <a:prstGeom prst="rect">
            <a:avLst/>
          </a:prstGeom>
          <a:noFill/>
          <a:ln>
            <a:noFill/>
          </a:ln>
        </p:spPr>
        <p:txBody>
          <a:bodyPr wrap="none" rtlCol="0" anchor="t">
            <a:noAutofit/>
          </a:bodyPr>
          <a:p>
            <a:pPr algn="ctr"/>
            <a:r>
              <a:rPr lang="en-US" altLang="zh-CN" sz="6000" b="1">
                <a:ln w="22225">
                  <a:solidFill>
                    <a:schemeClr val="accent2"/>
                  </a:solidFill>
                  <a:prstDash val="solid"/>
                </a:ln>
                <a:solidFill>
                  <a:schemeClr val="accent2">
                    <a:lumMod val="40000"/>
                    <a:lumOff val="60000"/>
                  </a:schemeClr>
                </a:solidFill>
                <a:effectLst/>
              </a:rPr>
              <a:t>Discussion</a:t>
            </a:r>
            <a:endParaRPr lang="en-US" altLang="zh-CN" sz="6000" b="1">
              <a:ln w="22225">
                <a:solidFill>
                  <a:schemeClr val="accent2"/>
                </a:solidFill>
                <a:prstDash val="solid"/>
              </a:ln>
              <a:solidFill>
                <a:schemeClr val="accent2">
                  <a:lumMod val="40000"/>
                  <a:lumOff val="60000"/>
                </a:schemeClr>
              </a:solidFill>
              <a:effectLst/>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35360" y="188640"/>
            <a:ext cx="11568608" cy="6592574"/>
          </a:xfrm>
          <a:prstGeom prst="rect">
            <a:avLst/>
          </a:prstGeom>
        </p:spPr>
        <p:txBody>
          <a:bodyPr wrap="square">
            <a:spAutoFit/>
          </a:bodyPr>
          <a:lstStyle/>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4</a:t>
            </a:r>
            <a:r>
              <a:rPr lang="en-US" altLang="zh-CN" sz="3200" b="1" dirty="0">
                <a:latin typeface="Times New Roman" panose="02020603050405020304" pitchFamily="18" charset="0"/>
                <a:cs typeface="Times New Roman" panose="02020603050405020304" pitchFamily="18" charset="0"/>
              </a:rPr>
              <a:t>. </a:t>
            </a:r>
            <a:r>
              <a:rPr lang="zh-CN" altLang="zh-CN" sz="3200" b="1" dirty="0">
                <a:latin typeface="Times New Roman" panose="02020603050405020304" pitchFamily="18" charset="0"/>
                <a:cs typeface="Times New Roman" panose="02020603050405020304" pitchFamily="18" charset="0"/>
              </a:rPr>
              <a:t>她像个机器人一样一遍又一遍地重复它。</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She </a:t>
            </a:r>
            <a:r>
              <a:rPr lang="en-US" altLang="zh-CN" sz="3200" b="1" dirty="0">
                <a:latin typeface="Times New Roman" panose="02020603050405020304" pitchFamily="18" charset="0"/>
                <a:cs typeface="Times New Roman" panose="02020603050405020304" pitchFamily="18" charset="0"/>
              </a:rPr>
              <a:t>kept repeating it _______ _______ _______ _______ like a robot.</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5. </a:t>
            </a:r>
            <a:r>
              <a:rPr lang="zh-CN" altLang="zh-CN" sz="3200" b="1" dirty="0">
                <a:latin typeface="Times New Roman" panose="02020603050405020304" pitchFamily="18" charset="0"/>
                <a:cs typeface="Times New Roman" panose="02020603050405020304" pitchFamily="18" charset="0"/>
              </a:rPr>
              <a:t>看！图书馆里有许多正在看书的学生。</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Look</a:t>
            </a:r>
            <a:r>
              <a:rPr lang="en-US" altLang="zh-CN" sz="3200" b="1" dirty="0">
                <a:latin typeface="Times New Roman" panose="02020603050405020304" pitchFamily="18" charset="0"/>
                <a:cs typeface="Times New Roman" panose="02020603050405020304" pitchFamily="18" charset="0"/>
              </a:rPr>
              <a:t>! _______ _______ many students _______ in the library.</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6. </a:t>
            </a:r>
            <a:r>
              <a:rPr lang="zh-CN" altLang="zh-CN" sz="3200" b="1" dirty="0">
                <a:latin typeface="Times New Roman" panose="02020603050405020304" pitchFamily="18" charset="0"/>
                <a:cs typeface="Times New Roman" panose="02020603050405020304" pitchFamily="18" charset="0"/>
              </a:rPr>
              <a:t>昨天那个游泳池里有数以百计的人。</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There </a:t>
            </a:r>
            <a:r>
              <a:rPr lang="en-US" altLang="zh-CN" sz="3200" b="1" dirty="0">
                <a:latin typeface="Times New Roman" panose="02020603050405020304" pitchFamily="18" charset="0"/>
                <a:cs typeface="Times New Roman" panose="02020603050405020304" pitchFamily="18" charset="0"/>
              </a:rPr>
              <a:t>were </a:t>
            </a:r>
            <a:r>
              <a:rPr lang="en-US" altLang="zh-CN" sz="3200" b="1" dirty="0" smtClean="0">
                <a:latin typeface="Times New Roman" panose="02020603050405020304" pitchFamily="18" charset="0"/>
                <a:cs typeface="Times New Roman" panose="02020603050405020304" pitchFamily="18" charset="0"/>
              </a:rPr>
              <a:t>________ </a:t>
            </a:r>
            <a:r>
              <a:rPr lang="en-US" altLang="zh-CN" sz="3200" b="1" dirty="0">
                <a:latin typeface="Times New Roman" panose="02020603050405020304" pitchFamily="18" charset="0"/>
                <a:cs typeface="Times New Roman" panose="02020603050405020304" pitchFamily="18" charset="0"/>
              </a:rPr>
              <a:t>_______ people at that swimming pool yesterday.</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7. </a:t>
            </a:r>
            <a:r>
              <a:rPr lang="zh-CN" altLang="zh-CN" sz="3200" b="1" dirty="0">
                <a:latin typeface="Times New Roman" panose="02020603050405020304" pitchFamily="18" charset="0"/>
                <a:cs typeface="Times New Roman" panose="02020603050405020304" pitchFamily="18" charset="0"/>
              </a:rPr>
              <a:t>对我来说，给你一个确定的答复是不可能的。</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It’s _________ </a:t>
            </a:r>
            <a:r>
              <a:rPr lang="en-US" altLang="zh-CN" sz="3200" b="1" dirty="0">
                <a:latin typeface="Times New Roman" panose="02020603050405020304" pitchFamily="18" charset="0"/>
                <a:cs typeface="Times New Roman" panose="02020603050405020304" pitchFamily="18" charset="0"/>
              </a:rPr>
              <a:t>_______ me _______ _______ you a definite answer</a:t>
            </a:r>
            <a:r>
              <a:rPr lang="en-US" altLang="zh-CN" sz="3200" b="1" dirty="0" smtClean="0">
                <a:latin typeface="Times New Roman" panose="02020603050405020304" pitchFamily="18" charset="0"/>
                <a:cs typeface="Times New Roman" panose="02020603050405020304" pitchFamily="18" charset="0"/>
              </a:rPr>
              <a:t>.</a:t>
            </a:r>
            <a:endParaRPr lang="zh-CN" altLang="zh-CN" sz="3200" b="1" dirty="0">
              <a:latin typeface="Times New Roman" panose="02020603050405020304" pitchFamily="18" charset="0"/>
              <a:cs typeface="Times New Roman" panose="02020603050405020304" pitchFamily="18" charset="0"/>
            </a:endParaRPr>
          </a:p>
        </p:txBody>
      </p:sp>
      <p:sp>
        <p:nvSpPr>
          <p:cNvPr id="3" name="矩形 2"/>
          <p:cNvSpPr/>
          <p:nvPr/>
        </p:nvSpPr>
        <p:spPr>
          <a:xfrm>
            <a:off x="4727848" y="764704"/>
            <a:ext cx="5976664"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over         and        over       again</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4" name="矩形 3"/>
          <p:cNvSpPr/>
          <p:nvPr/>
        </p:nvSpPr>
        <p:spPr>
          <a:xfrm>
            <a:off x="2088232" y="2528088"/>
            <a:ext cx="7464152"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There       are                                reading</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6" name="矩形 5"/>
          <p:cNvSpPr/>
          <p:nvPr/>
        </p:nvSpPr>
        <p:spPr>
          <a:xfrm>
            <a:off x="2808312" y="3681840"/>
            <a:ext cx="2999656"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hundreds      of</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1487488" y="5445224"/>
            <a:ext cx="7344816"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impossible     for                 to           give</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623392" y="1412776"/>
            <a:ext cx="11089232" cy="3046988"/>
          </a:xfrm>
          <a:prstGeom prst="rect">
            <a:avLst/>
          </a:prstGeom>
        </p:spPr>
        <p:txBody>
          <a:bodyPr wrap="square">
            <a:spAutoFit/>
          </a:bodyPr>
          <a:lstStyle/>
          <a:p>
            <a:pPr>
              <a:lnSpc>
                <a:spcPct val="120000"/>
              </a:lnSpc>
            </a:pPr>
            <a:r>
              <a:rPr lang="en-US" altLang="zh-CN" sz="3200" b="1" dirty="0" smtClean="0">
                <a:latin typeface="Times New Roman" panose="02020603050405020304" pitchFamily="18" charset="0"/>
                <a:cs typeface="Times New Roman" panose="02020603050405020304" pitchFamily="18" charset="0"/>
              </a:rPr>
              <a:t>8</a:t>
            </a:r>
            <a:r>
              <a:rPr lang="en-US" altLang="zh-CN" sz="3200" b="1" dirty="0">
                <a:latin typeface="Times New Roman" panose="02020603050405020304" pitchFamily="18" charset="0"/>
                <a:cs typeface="Times New Roman" panose="02020603050405020304" pitchFamily="18" charset="0"/>
              </a:rPr>
              <a:t>. </a:t>
            </a:r>
            <a:r>
              <a:rPr lang="zh-CN" altLang="zh-CN" sz="3200" b="1" dirty="0">
                <a:latin typeface="Times New Roman" panose="02020603050405020304" pitchFamily="18" charset="0"/>
                <a:cs typeface="Times New Roman" panose="02020603050405020304" pitchFamily="18" charset="0"/>
              </a:rPr>
              <a:t>我们到处找他，但是没有找到。</a:t>
            </a:r>
            <a:endParaRPr lang="zh-CN" altLang="zh-CN" sz="3200" b="1" dirty="0">
              <a:latin typeface="Times New Roman" panose="02020603050405020304" pitchFamily="18" charset="0"/>
              <a:cs typeface="Times New Roman" panose="02020603050405020304" pitchFamily="18" charset="0"/>
            </a:endParaRPr>
          </a:p>
          <a:p>
            <a:pPr>
              <a:lnSpc>
                <a:spcPct val="120000"/>
              </a:lnSpc>
            </a:pPr>
            <a:r>
              <a:rPr lang="en-US" altLang="zh-CN" sz="3200" b="1" dirty="0" smtClean="0">
                <a:latin typeface="Times New Roman" panose="02020603050405020304" pitchFamily="18" charset="0"/>
                <a:cs typeface="Times New Roman" panose="02020603050405020304" pitchFamily="18" charset="0"/>
              </a:rPr>
              <a:t>    We </a:t>
            </a:r>
            <a:r>
              <a:rPr lang="en-US" altLang="zh-CN" sz="3200" b="1" dirty="0">
                <a:latin typeface="Times New Roman" panose="02020603050405020304" pitchFamily="18" charset="0"/>
                <a:cs typeface="Times New Roman" panose="02020603050405020304" pitchFamily="18" charset="0"/>
              </a:rPr>
              <a:t>_______ _______ him everywhere, but couldn’t find him.</a:t>
            </a:r>
            <a:endParaRPr lang="zh-CN" altLang="zh-CN" sz="3200" b="1" dirty="0">
              <a:latin typeface="Times New Roman" panose="02020603050405020304" pitchFamily="18" charset="0"/>
              <a:cs typeface="Times New Roman" panose="02020603050405020304" pitchFamily="18" charset="0"/>
            </a:endParaRPr>
          </a:p>
          <a:p>
            <a:pPr>
              <a:lnSpc>
                <a:spcPct val="120000"/>
              </a:lnSpc>
            </a:pPr>
            <a:r>
              <a:rPr lang="en-US" altLang="zh-CN" sz="3200" b="1" dirty="0">
                <a:latin typeface="Times New Roman" panose="02020603050405020304" pitchFamily="18" charset="0"/>
                <a:cs typeface="Times New Roman" panose="02020603050405020304" pitchFamily="18" charset="0"/>
              </a:rPr>
              <a:t>9. </a:t>
            </a:r>
            <a:r>
              <a:rPr lang="zh-CN" altLang="zh-CN" sz="3200" b="1" dirty="0">
                <a:latin typeface="Times New Roman" panose="02020603050405020304" pitchFamily="18" charset="0"/>
                <a:cs typeface="Times New Roman" panose="02020603050405020304" pitchFamily="18" charset="0"/>
              </a:rPr>
              <a:t>在</a:t>
            </a:r>
            <a:r>
              <a:rPr lang="en-US" altLang="zh-CN" sz="3200" b="1" dirty="0">
                <a:latin typeface="Times New Roman" panose="02020603050405020304" pitchFamily="18" charset="0"/>
                <a:cs typeface="Times New Roman" panose="02020603050405020304" pitchFamily="18" charset="0"/>
              </a:rPr>
              <a:t>2030</a:t>
            </a:r>
            <a:r>
              <a:rPr lang="zh-CN" altLang="zh-CN" sz="3200" b="1" dirty="0">
                <a:latin typeface="Times New Roman" panose="02020603050405020304" pitchFamily="18" charset="0"/>
                <a:cs typeface="Times New Roman" panose="02020603050405020304" pitchFamily="18" charset="0"/>
              </a:rPr>
              <a:t>年，他们将在月球上建另一个太空站。</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They </a:t>
            </a:r>
            <a:r>
              <a:rPr lang="en-US" altLang="zh-CN" sz="3200" b="1" dirty="0">
                <a:latin typeface="Times New Roman" panose="02020603050405020304" pitchFamily="18" charset="0"/>
                <a:cs typeface="Times New Roman" panose="02020603050405020304" pitchFamily="18" charset="0"/>
              </a:rPr>
              <a:t>will build another _______ _______ on the moon in 2030.</a:t>
            </a:r>
            <a:endParaRPr lang="zh-CN" altLang="zh-CN" sz="3200" b="1" dirty="0">
              <a:latin typeface="Times New Roman" panose="02020603050405020304" pitchFamily="18" charset="0"/>
              <a:cs typeface="Times New Roman" panose="02020603050405020304" pitchFamily="18" charset="0"/>
            </a:endParaRPr>
          </a:p>
        </p:txBody>
      </p:sp>
      <p:sp>
        <p:nvSpPr>
          <p:cNvPr id="3" name="矩形 2"/>
          <p:cNvSpPr/>
          <p:nvPr/>
        </p:nvSpPr>
        <p:spPr>
          <a:xfrm>
            <a:off x="1847528" y="1988840"/>
            <a:ext cx="2736304"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looked       for</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4" name="矩形 3"/>
          <p:cNvSpPr/>
          <p:nvPr/>
        </p:nvSpPr>
        <p:spPr>
          <a:xfrm>
            <a:off x="5447928" y="3163787"/>
            <a:ext cx="3024336" cy="631711"/>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space    station</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271464" y="2492896"/>
            <a:ext cx="10081120" cy="1865126"/>
          </a:xfrm>
          <a:prstGeom prst="rect">
            <a:avLst/>
          </a:prstGeom>
          <a:noFill/>
          <a:ln w="9525">
            <a:noFill/>
            <a:miter lim="800000"/>
          </a:ln>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917575" indent="-285750" eaLnBrk="0" hangingPunct="0">
              <a:defRPr sz="3200">
                <a:solidFill>
                  <a:schemeClr val="tx1"/>
                </a:solidFill>
                <a:latin typeface="Times New Roman" panose="02020603050405020304" pitchFamily="18" charset="0"/>
                <a:ea typeface="宋体" panose="02010600030101010101" pitchFamily="2" charset="-122"/>
              </a:defRPr>
            </a:lvl2pPr>
            <a:lvl3pPr marL="1325880" indent="-228600" eaLnBrk="0" hangingPunct="0">
              <a:defRPr sz="3200">
                <a:solidFill>
                  <a:schemeClr val="tx1"/>
                </a:solidFill>
                <a:latin typeface="Times New Roman" panose="02020603050405020304" pitchFamily="18" charset="0"/>
                <a:ea typeface="宋体" panose="02010600030101010101" pitchFamily="2" charset="-122"/>
              </a:defRPr>
            </a:lvl3pPr>
            <a:lvl4pPr marL="1733550" indent="-228600" eaLnBrk="0" hangingPunct="0">
              <a:defRPr sz="3200">
                <a:solidFill>
                  <a:schemeClr val="tx1"/>
                </a:solidFill>
                <a:latin typeface="Times New Roman" panose="02020603050405020304" pitchFamily="18" charset="0"/>
                <a:ea typeface="宋体" panose="02010600030101010101" pitchFamily="2" charset="-122"/>
              </a:defRPr>
            </a:lvl4pPr>
            <a:lvl5pPr marL="2141855" indent="-228600" eaLnBrk="0" hangingPunct="0">
              <a:defRPr sz="3200">
                <a:solidFill>
                  <a:schemeClr val="tx1"/>
                </a:solidFill>
                <a:latin typeface="Times New Roman" panose="02020603050405020304" pitchFamily="18" charset="0"/>
                <a:ea typeface="宋体" panose="02010600030101010101" pitchFamily="2" charset="-122"/>
              </a:defRPr>
            </a:lvl5pPr>
            <a:lvl6pPr marL="25990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562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134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706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0" indent="0" eaLnBrk="1" hangingPunct="1">
              <a:lnSpc>
                <a:spcPct val="120000"/>
              </a:lnSpc>
            </a:pPr>
            <a:r>
              <a:rPr lang="en-US" altLang="zh-CN" b="1" dirty="0" smtClean="0">
                <a:solidFill>
                  <a:schemeClr val="bg1"/>
                </a:solidFill>
              </a:rPr>
              <a:t>If you have a chance to design(</a:t>
            </a:r>
            <a:r>
              <a:rPr lang="zh-CN" altLang="en-US" b="1" dirty="0" smtClean="0">
                <a:solidFill>
                  <a:schemeClr val="bg1"/>
                </a:solidFill>
              </a:rPr>
              <a:t>设计</a:t>
            </a:r>
            <a:r>
              <a:rPr lang="en-US" altLang="zh-CN" b="1" dirty="0" smtClean="0">
                <a:solidFill>
                  <a:schemeClr val="bg1"/>
                </a:solidFill>
              </a:rPr>
              <a:t>) a robot, what will your robot look like? What can your robot do? How will your robot help you in your life? Write down your ideas.</a:t>
            </a:r>
            <a:endParaRPr lang="en-US" altLang="zh-CN" b="1" dirty="0">
              <a:solidFill>
                <a:schemeClr val="bg1"/>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696" y="1052736"/>
            <a:ext cx="4551545" cy="1101953"/>
          </a:xfrm>
          <a:prstGeom prst="rect">
            <a:avLst/>
          </a:prstGeom>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6" name="Text Box 4"/>
          <p:cNvSpPr txBox="1"/>
          <p:nvPr/>
        </p:nvSpPr>
        <p:spPr>
          <a:xfrm>
            <a:off x="1487488" y="548640"/>
            <a:ext cx="9409112" cy="1476375"/>
          </a:xfrm>
          <a:prstGeom prst="rect">
            <a:avLst/>
          </a:prstGeom>
          <a:noFill/>
          <a:ln w="9525">
            <a:noFill/>
          </a:ln>
        </p:spPr>
        <p:txBody>
          <a:bodyPr anchor="t" anchorCtr="0">
            <a:spAutoFit/>
          </a:bodyPr>
          <a:p>
            <a:pPr>
              <a:spcBef>
                <a:spcPct val="50000"/>
              </a:spcBef>
            </a:pPr>
            <a:r>
              <a:rPr lang="en-US" altLang="zh-CN" sz="3600" b="1">
                <a:solidFill>
                  <a:srgbClr val="CC00FF"/>
                </a:solidFill>
                <a:latin typeface="Times New Roman" panose="02020603050405020304" pitchFamily="18" charset="0"/>
                <a:ea typeface="宋体" panose="02010600030101010101" pitchFamily="2" charset="-122"/>
              </a:rPr>
              <a:t>—What do the robots look like?</a:t>
            </a:r>
            <a:endParaRPr lang="en-US" altLang="zh-CN" sz="3600" b="1">
              <a:solidFill>
                <a:srgbClr val="CC00FF"/>
              </a:solidFill>
              <a:latin typeface="Times New Roman" panose="02020603050405020304" pitchFamily="18" charset="0"/>
              <a:ea typeface="宋体" panose="02010600030101010101" pitchFamily="2" charset="-122"/>
            </a:endParaRPr>
          </a:p>
          <a:p>
            <a:pPr>
              <a:spcBef>
                <a:spcPct val="50000"/>
              </a:spcBef>
            </a:pPr>
            <a:r>
              <a:rPr lang="en-US" altLang="zh-CN" sz="3600" b="1">
                <a:solidFill>
                  <a:srgbClr val="CC00FF"/>
                </a:solidFill>
                <a:latin typeface="Times New Roman" panose="02020603050405020304" pitchFamily="18" charset="0"/>
                <a:ea typeface="宋体" panose="02010600030101010101" pitchFamily="2" charset="-122"/>
              </a:rPr>
              <a:t>—They look like </a:t>
            </a:r>
            <a:r>
              <a:rPr lang="en-US" altLang="zh-CN" sz="3600" b="1" u="sng">
                <a:solidFill>
                  <a:srgbClr val="CC00FF"/>
                </a:solidFill>
                <a:latin typeface="Times New Roman" panose="02020603050405020304" pitchFamily="18" charset="0"/>
                <a:ea typeface="宋体" panose="02010600030101010101" pitchFamily="2" charset="-122"/>
              </a:rPr>
              <a:t>human</a:t>
            </a:r>
            <a:r>
              <a:rPr lang="en-US" altLang="zh-CN" sz="3600" b="1">
                <a:solidFill>
                  <a:srgbClr val="CC00FF"/>
                </a:solidFill>
                <a:latin typeface="Times New Roman" panose="02020603050405020304" pitchFamily="18" charset="0"/>
                <a:ea typeface="宋体" panose="02010600030101010101" pitchFamily="2" charset="-122"/>
              </a:rPr>
              <a:t>s.</a:t>
            </a:r>
            <a:endParaRPr lang="en-US" altLang="zh-CN" sz="3600" b="1">
              <a:solidFill>
                <a:srgbClr val="CC00FF"/>
              </a:solidFill>
              <a:latin typeface="Times New Roman" panose="02020603050405020304" pitchFamily="18" charset="0"/>
              <a:ea typeface="宋体" panose="02010600030101010101" pitchFamily="2" charset="-122"/>
            </a:endParaRPr>
          </a:p>
        </p:txBody>
      </p:sp>
      <p:pic>
        <p:nvPicPr>
          <p:cNvPr id="43013" name="Picture 2"/>
          <p:cNvPicPr>
            <a:picLocks noChangeAspect="1"/>
          </p:cNvPicPr>
          <p:nvPr>
            <p:custDataLst>
              <p:tags r:id="rId1"/>
            </p:custDataLst>
          </p:nvPr>
        </p:nvPicPr>
        <p:blipFill>
          <a:blip r:embed="rId2"/>
          <a:stretch>
            <a:fillRect/>
          </a:stretch>
        </p:blipFill>
        <p:spPr>
          <a:xfrm>
            <a:off x="5472113" y="2641600"/>
            <a:ext cx="1811337" cy="3509963"/>
          </a:xfrm>
          <a:prstGeom prst="rect">
            <a:avLst/>
          </a:prstGeom>
          <a:noFill/>
          <a:ln w="9525">
            <a:noFill/>
          </a:ln>
        </p:spPr>
      </p:pic>
      <p:pic>
        <p:nvPicPr>
          <p:cNvPr id="43014" name="Picture 3"/>
          <p:cNvPicPr>
            <a:picLocks noChangeAspect="1"/>
          </p:cNvPicPr>
          <p:nvPr>
            <p:custDataLst>
              <p:tags r:id="rId3"/>
            </p:custDataLst>
          </p:nvPr>
        </p:nvPicPr>
        <p:blipFill>
          <a:blip r:embed="rId4"/>
          <a:stretch>
            <a:fillRect/>
          </a:stretch>
        </p:blipFill>
        <p:spPr>
          <a:xfrm>
            <a:off x="8272463" y="2587625"/>
            <a:ext cx="2058987" cy="3563938"/>
          </a:xfrm>
          <a:prstGeom prst="rect">
            <a:avLst/>
          </a:prstGeom>
          <a:noFill/>
          <a:ln w="9525">
            <a:noFill/>
          </a:ln>
        </p:spPr>
      </p:pic>
      <p:pic>
        <p:nvPicPr>
          <p:cNvPr id="43015" name="Picture 5"/>
          <p:cNvPicPr>
            <a:picLocks noChangeAspect="1"/>
          </p:cNvPicPr>
          <p:nvPr>
            <p:custDataLst>
              <p:tags r:id="rId5"/>
            </p:custDataLst>
          </p:nvPr>
        </p:nvPicPr>
        <p:blipFill>
          <a:blip r:embed="rId6"/>
          <a:stretch>
            <a:fillRect/>
          </a:stretch>
        </p:blipFill>
        <p:spPr>
          <a:xfrm>
            <a:off x="1606550" y="2587625"/>
            <a:ext cx="2774950" cy="3563938"/>
          </a:xfrm>
          <a:prstGeom prst="rect">
            <a:avLst/>
          </a:prstGeom>
          <a:noFill/>
          <a:ln w="9525">
            <a:noFill/>
          </a:ln>
        </p:spPr>
      </p:pic>
      <p:sp>
        <p:nvSpPr>
          <p:cNvPr id="9" name="Text Box 5"/>
          <p:cNvSpPr txBox="1">
            <a:spLocks noChangeArrowheads="1"/>
          </p:cNvSpPr>
          <p:nvPr/>
        </p:nvSpPr>
        <p:spPr bwMode="auto">
          <a:xfrm>
            <a:off x="4944110" y="1844675"/>
            <a:ext cx="2975610"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400" b="1" dirty="0">
                <a:solidFill>
                  <a:schemeClr val="tx1"/>
                </a:solidFill>
                <a:cs typeface="Times New Roman" panose="02020603050405020304" pitchFamily="18" charset="0"/>
              </a:rPr>
              <a:t>n. </a:t>
            </a:r>
            <a:r>
              <a:rPr lang="zh-CN" altLang="zh-CN" sz="2400" b="1" dirty="0">
                <a:solidFill>
                  <a:schemeClr val="tx1"/>
                </a:solidFill>
                <a:cs typeface="Times New Roman" panose="02020603050405020304" pitchFamily="18" charset="0"/>
              </a:rPr>
              <a:t>人</a:t>
            </a:r>
            <a:r>
              <a:rPr lang="en-US" altLang="zh-CN" sz="2400" b="1" dirty="0">
                <a:solidFill>
                  <a:schemeClr val="tx1"/>
                </a:solidFill>
                <a:cs typeface="Times New Roman" panose="02020603050405020304" pitchFamily="18" charset="0"/>
              </a:rPr>
              <a:t>; adj. </a:t>
            </a:r>
            <a:r>
              <a:rPr lang="zh-CN" altLang="en-US" sz="2400" b="1" dirty="0">
                <a:solidFill>
                  <a:schemeClr val="tx1"/>
                </a:solidFill>
                <a:cs typeface="Times New Roman" panose="02020603050405020304" pitchFamily="18" charset="0"/>
              </a:rPr>
              <a:t>人的</a:t>
            </a:r>
            <a:endParaRPr lang="zh-CN" altLang="en-US" sz="2400" b="1" dirty="0">
              <a:solidFill>
                <a:schemeClr val="tx1"/>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10"/>
          <p:cNvPicPr>
            <a:picLocks noChangeAspect="1"/>
          </p:cNvPicPr>
          <p:nvPr/>
        </p:nvPicPr>
        <p:blipFill>
          <a:blip r:embed="rId1"/>
          <a:stretch>
            <a:fillRect/>
          </a:stretch>
        </p:blipFill>
        <p:spPr>
          <a:xfrm>
            <a:off x="6299200" y="4383088"/>
            <a:ext cx="4318000" cy="1930400"/>
          </a:xfrm>
          <a:prstGeom prst="rect">
            <a:avLst/>
          </a:prstGeom>
          <a:noFill/>
          <a:ln w="9525">
            <a:noFill/>
          </a:ln>
        </p:spPr>
      </p:pic>
      <p:pic>
        <p:nvPicPr>
          <p:cNvPr id="48132" name="Picture 4"/>
          <p:cNvPicPr>
            <a:picLocks noChangeAspect="1"/>
          </p:cNvPicPr>
          <p:nvPr/>
        </p:nvPicPr>
        <p:blipFill>
          <a:blip r:embed="rId2"/>
          <a:srcRect b="12199"/>
          <a:stretch>
            <a:fillRect/>
          </a:stretch>
        </p:blipFill>
        <p:spPr>
          <a:xfrm>
            <a:off x="1098550" y="4383088"/>
            <a:ext cx="4848225" cy="2030412"/>
          </a:xfrm>
          <a:prstGeom prst="rect">
            <a:avLst/>
          </a:prstGeom>
          <a:noFill/>
          <a:ln w="9525">
            <a:noFill/>
          </a:ln>
        </p:spPr>
      </p:pic>
      <p:pic>
        <p:nvPicPr>
          <p:cNvPr id="48133" name="Picture 5"/>
          <p:cNvPicPr>
            <a:picLocks noChangeAspect="1"/>
          </p:cNvPicPr>
          <p:nvPr/>
        </p:nvPicPr>
        <p:blipFill>
          <a:blip r:embed="rId3"/>
          <a:stretch>
            <a:fillRect/>
          </a:stretch>
        </p:blipFill>
        <p:spPr>
          <a:xfrm>
            <a:off x="2695575" y="2006600"/>
            <a:ext cx="6345238" cy="2193925"/>
          </a:xfrm>
          <a:prstGeom prst="rect">
            <a:avLst/>
          </a:prstGeom>
          <a:noFill/>
          <a:ln w="9525">
            <a:noFill/>
          </a:ln>
        </p:spPr>
      </p:pic>
      <p:sp>
        <p:nvSpPr>
          <p:cNvPr id="173060" name="Text Box 4"/>
          <p:cNvSpPr txBox="1"/>
          <p:nvPr/>
        </p:nvSpPr>
        <p:spPr>
          <a:xfrm>
            <a:off x="1559243" y="260033"/>
            <a:ext cx="10366375" cy="2306955"/>
          </a:xfrm>
          <a:prstGeom prst="rect">
            <a:avLst/>
          </a:prstGeom>
          <a:noFill/>
          <a:ln w="9525">
            <a:noFill/>
          </a:ln>
        </p:spPr>
        <p:txBody>
          <a:bodyPr anchor="t" anchorCtr="0">
            <a:spAutoFit/>
          </a:bodyPr>
          <a:lstStyle/>
          <a:p>
            <a:pPr>
              <a:spcBef>
                <a:spcPct val="50000"/>
              </a:spcBef>
            </a:pPr>
            <a:r>
              <a:rPr lang="en-US" altLang="zh-CN" sz="3600" b="1">
                <a:solidFill>
                  <a:srgbClr val="CC00FF"/>
                </a:solidFill>
                <a:latin typeface="Times New Roman" panose="02020603050405020304" pitchFamily="18" charset="0"/>
                <a:ea typeface="宋体" panose="02010600030101010101" pitchFamily="2" charset="-122"/>
              </a:rPr>
              <a:t>—What do the robots look like ?</a:t>
            </a:r>
            <a:endParaRPr lang="en-US" altLang="zh-CN" sz="3600" b="1">
              <a:solidFill>
                <a:srgbClr val="CC00FF"/>
              </a:solidFill>
              <a:latin typeface="Times New Roman" panose="02020603050405020304" pitchFamily="18" charset="0"/>
              <a:ea typeface="宋体" panose="02010600030101010101" pitchFamily="2" charset="-122"/>
            </a:endParaRPr>
          </a:p>
          <a:p>
            <a:pPr>
              <a:spcBef>
                <a:spcPct val="50000"/>
              </a:spcBef>
            </a:pPr>
            <a:r>
              <a:rPr lang="en-US" altLang="zh-CN" sz="3600" b="1">
                <a:solidFill>
                  <a:srgbClr val="CC00FF"/>
                </a:solidFill>
                <a:latin typeface="Times New Roman" panose="02020603050405020304" pitchFamily="18" charset="0"/>
                <a:sym typeface="+mn-ea"/>
              </a:rPr>
              <a:t>—They look like animals.</a:t>
            </a:r>
            <a:endParaRPr lang="en-US" altLang="zh-CN" sz="3600" b="1">
              <a:solidFill>
                <a:srgbClr val="CC00FF"/>
              </a:solidFill>
              <a:latin typeface="Times New Roman" panose="02020603050405020304" pitchFamily="18" charset="0"/>
              <a:ea typeface="宋体" panose="02010600030101010101" pitchFamily="2" charset="-122"/>
            </a:endParaRPr>
          </a:p>
          <a:p>
            <a:pPr>
              <a:spcBef>
                <a:spcPct val="50000"/>
              </a:spcBef>
            </a:pPr>
            <a:endParaRPr lang="en-US" altLang="zh-CN" sz="3600" b="1">
              <a:latin typeface="Times New Roman" panose="02020603050405020304" pitchFamily="18" charset="0"/>
              <a:ea typeface="宋体" panose="02010600030101010101" pitchFamily="2" charset="-122"/>
            </a:endParaRPr>
          </a:p>
        </p:txBody>
      </p:sp>
    </p:spTree>
  </p:cSld>
  <p:clrMapOvr>
    <a:masterClrMapping/>
  </p:clrMapOvr>
  <p:transition advClick="0"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06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52017" y="331315"/>
            <a:ext cx="3230020" cy="2117457"/>
          </a:xfrm>
          <a:prstGeom prst="rect">
            <a:avLst/>
          </a:prstGeom>
        </p:spPr>
      </p:pic>
      <p:sp>
        <p:nvSpPr>
          <p:cNvPr id="7" name="圆角矩形标注 6"/>
          <p:cNvSpPr>
            <a:spLocks noChangeArrowheads="1"/>
          </p:cNvSpPr>
          <p:nvPr/>
        </p:nvSpPr>
        <p:spPr bwMode="auto">
          <a:xfrm>
            <a:off x="7680325" y="981075"/>
            <a:ext cx="4276725" cy="1073785"/>
          </a:xfrm>
          <a:prstGeom prst="wedgeRoundRectCallout">
            <a:avLst>
              <a:gd name="adj1" fmla="val -57379"/>
              <a:gd name="adj2" fmla="val 7066"/>
              <a:gd name="adj3" fmla="val 16667"/>
            </a:avLst>
          </a:prstGeom>
          <a:noFill/>
          <a:ln w="25400" algn="ctr">
            <a:solidFill>
              <a:srgbClr val="99CCFF"/>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ts val="0"/>
              </a:spcBef>
            </a:pPr>
            <a:r>
              <a:rPr lang="en-US" altLang="zh-CN" b="1">
                <a:cs typeface="Times New Roman" panose="02020603050405020304" pitchFamily="18" charset="0"/>
                <a:sym typeface="+mn-ea"/>
              </a:rPr>
              <a:t>They can do anything men can do</a:t>
            </a:r>
            <a:r>
              <a:rPr lang="en-US" altLang="zh-CN" b="1" dirty="0">
                <a:cs typeface="Times New Roman" panose="02020603050405020304" pitchFamily="18" charset="0"/>
              </a:rPr>
              <a:t>.</a:t>
            </a:r>
            <a:endParaRPr lang="zh-CN" altLang="en-US" b="1" dirty="0">
              <a:cs typeface="Times New Roman" panose="02020603050405020304" pitchFamily="18" charset="0"/>
            </a:endParaRPr>
          </a:p>
        </p:txBody>
      </p:sp>
      <p:sp>
        <p:nvSpPr>
          <p:cNvPr id="2" name="圆角矩形标注 12"/>
          <p:cNvSpPr>
            <a:spLocks noChangeArrowheads="1"/>
          </p:cNvSpPr>
          <p:nvPr/>
        </p:nvSpPr>
        <p:spPr bwMode="auto">
          <a:xfrm>
            <a:off x="193675" y="1080135"/>
            <a:ext cx="3818890" cy="639445"/>
          </a:xfrm>
          <a:prstGeom prst="wedgeRoundRectCallout">
            <a:avLst>
              <a:gd name="adj1" fmla="val 59479"/>
              <a:gd name="adj2" fmla="val 56653"/>
              <a:gd name="adj3" fmla="val 16667"/>
            </a:avLst>
          </a:prstGeom>
          <a:noFill/>
          <a:ln w="25400" algn="ctr">
            <a:solidFill>
              <a:srgbClr val="FFCC99"/>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ts val="0"/>
              </a:spcBef>
            </a:pPr>
            <a:r>
              <a:rPr lang="en-US" altLang="zh-CN" b="1" dirty="0">
                <a:cs typeface="Times New Roman" panose="02020603050405020304" pitchFamily="18" charset="0"/>
              </a:rPr>
              <a:t>What can robots do?</a:t>
            </a:r>
            <a:endParaRPr lang="zh-CN" altLang="en-US" b="1" dirty="0">
              <a:cs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3" y="-144"/>
            <a:ext cx="1080120" cy="1080120"/>
          </a:xfrm>
          <a:prstGeom prst="rect">
            <a:avLst/>
          </a:prstGeom>
        </p:spPr>
      </p:pic>
      <p:sp>
        <p:nvSpPr>
          <p:cNvPr id="5" name="文本框 4"/>
          <p:cNvSpPr txBox="1"/>
          <p:nvPr/>
        </p:nvSpPr>
        <p:spPr>
          <a:xfrm>
            <a:off x="263525" y="2493010"/>
            <a:ext cx="11823700" cy="2158365"/>
          </a:xfrm>
          <a:prstGeom prst="rect">
            <a:avLst/>
          </a:prstGeom>
          <a:noFill/>
        </p:spPr>
        <p:txBody>
          <a:bodyPr wrap="square" rtlCol="0" anchor="t">
            <a:spAutoFit/>
          </a:bodyPr>
          <a:p>
            <a:pPr marL="457200" indent="-457200">
              <a:lnSpc>
                <a:spcPct val="120000"/>
              </a:lnSpc>
              <a:buFont typeface="Arial" panose="020B0604020202020204" pitchFamily="34" charset="0"/>
              <a:buChar char="•"/>
            </a:pPr>
            <a:r>
              <a:rPr lang="en-US" altLang="zh-CN" sz="2800" b="1" dirty="0">
                <a:solidFill>
                  <a:srgbClr val="0000FF"/>
                </a:solidFill>
                <a:latin typeface="Times New Roman" panose="02020603050405020304" pitchFamily="18" charset="0"/>
                <a:sym typeface="+mn-ea"/>
              </a:rPr>
              <a:t>The robots can </a:t>
            </a:r>
            <a:r>
              <a:rPr lang="en-US" altLang="zh-CN" sz="2800" b="1" dirty="0">
                <a:solidFill>
                  <a:srgbClr val="FF0000"/>
                </a:solidFill>
                <a:latin typeface="Times New Roman" panose="02020603050405020304" pitchFamily="18" charset="0"/>
                <a:sym typeface="+mn-ea"/>
              </a:rPr>
              <a:t>help with the housework</a:t>
            </a:r>
            <a:r>
              <a:rPr lang="en-US" altLang="zh-CN" sz="2800" b="1" dirty="0">
                <a:solidFill>
                  <a:srgbClr val="0000FF"/>
                </a:solidFill>
                <a:latin typeface="Times New Roman" panose="02020603050405020304" pitchFamily="18" charset="0"/>
                <a:sym typeface="+mn-ea"/>
              </a:rPr>
              <a:t>.</a:t>
            </a:r>
            <a:endParaRPr lang="en-US" altLang="zh-CN" sz="2800" b="1" dirty="0">
              <a:solidFill>
                <a:srgbClr val="0000FF"/>
              </a:solidFill>
              <a:latin typeface="Times New Roman" panose="02020603050405020304" pitchFamily="18" charset="0"/>
              <a:sym typeface="+mn-ea"/>
            </a:endParaRPr>
          </a:p>
          <a:p>
            <a:pPr marL="457200" indent="-457200">
              <a:lnSpc>
                <a:spcPct val="120000"/>
              </a:lnSpc>
              <a:buFont typeface="Arial" panose="020B0604020202020204" pitchFamily="34" charset="0"/>
              <a:buChar char="•"/>
            </a:pPr>
            <a:r>
              <a:rPr lang="en-US" altLang="zh-CN" sz="2800" b="1" dirty="0">
                <a:solidFill>
                  <a:srgbClr val="0000FF"/>
                </a:solidFill>
                <a:latin typeface="Times New Roman" panose="02020603050405020304" pitchFamily="18" charset="0"/>
                <a:sym typeface="+mn-ea"/>
              </a:rPr>
              <a:t>They can work </a:t>
            </a:r>
            <a:r>
              <a:rPr lang="en-US" altLang="zh-CN" sz="2800" b="1" dirty="0">
                <a:solidFill>
                  <a:srgbClr val="FF0000"/>
                </a:solidFill>
                <a:latin typeface="Times New Roman" panose="02020603050405020304" pitchFamily="18" charset="0"/>
                <a:sym typeface="+mn-ea"/>
              </a:rPr>
              <a:t>in </a:t>
            </a:r>
            <a:r>
              <a:rPr lang="en-US" altLang="zh-CN" sz="2800" b="1" u="sng" dirty="0">
                <a:solidFill>
                  <a:srgbClr val="FF0000"/>
                </a:solidFill>
                <a:latin typeface="Times New Roman" panose="02020603050405020304" pitchFamily="18" charset="0"/>
                <a:sym typeface="+mn-ea"/>
              </a:rPr>
              <a:t>dangerous</a:t>
            </a:r>
            <a:r>
              <a:rPr lang="en-US" altLang="zh-CN" sz="2800" b="1" dirty="0">
                <a:solidFill>
                  <a:srgbClr val="FF0000"/>
                </a:solidFill>
                <a:latin typeface="Times New Roman" panose="02020603050405020304" pitchFamily="18" charset="0"/>
                <a:sym typeface="+mn-ea"/>
              </a:rPr>
              <a:t> and dirty places</a:t>
            </a:r>
            <a:r>
              <a:rPr lang="en-US" altLang="zh-CN" sz="2800" b="1" dirty="0">
                <a:solidFill>
                  <a:srgbClr val="0000FF"/>
                </a:solidFill>
                <a:latin typeface="Times New Roman" panose="02020603050405020304" pitchFamily="18" charset="0"/>
                <a:sym typeface="+mn-ea"/>
              </a:rPr>
              <a:t>.</a:t>
            </a:r>
            <a:endParaRPr lang="en-US" altLang="zh-CN" sz="2800" b="1" dirty="0">
              <a:solidFill>
                <a:srgbClr val="0000FF"/>
              </a:solidFill>
              <a:latin typeface="Times New Roman" panose="02020603050405020304" pitchFamily="18" charset="0"/>
              <a:sym typeface="+mn-ea"/>
            </a:endParaRPr>
          </a:p>
          <a:p>
            <a:pPr marL="457200" indent="-457200">
              <a:lnSpc>
                <a:spcPct val="120000"/>
              </a:lnSpc>
              <a:buFont typeface="Arial" panose="020B0604020202020204" pitchFamily="34" charset="0"/>
              <a:buChar char="•"/>
            </a:pPr>
            <a:r>
              <a:rPr lang="en-US" altLang="zh-CN" sz="2800" b="1" dirty="0">
                <a:solidFill>
                  <a:srgbClr val="0000FF"/>
                </a:solidFill>
                <a:latin typeface="Times New Roman" panose="02020603050405020304" pitchFamily="18" charset="0"/>
                <a:sym typeface="+mn-ea"/>
              </a:rPr>
              <a:t>They can work</a:t>
            </a:r>
            <a:r>
              <a:rPr lang="en-US" altLang="zh-CN" sz="2800" b="1" dirty="0">
                <a:solidFill>
                  <a:srgbClr val="FF0000"/>
                </a:solidFill>
                <a:latin typeface="Times New Roman" panose="02020603050405020304" pitchFamily="18" charset="0"/>
                <a:sym typeface="+mn-ea"/>
              </a:rPr>
              <a:t> in </a:t>
            </a:r>
            <a:r>
              <a:rPr lang="en-US" altLang="zh-CN" sz="2800" b="1" u="sng" dirty="0">
                <a:solidFill>
                  <a:srgbClr val="FF0000"/>
                </a:solidFill>
                <a:latin typeface="Times New Roman" panose="02020603050405020304" pitchFamily="18" charset="0"/>
                <a:sym typeface="+mn-ea"/>
              </a:rPr>
              <a:t>factories</a:t>
            </a:r>
            <a:r>
              <a:rPr lang="en-US" altLang="zh-CN" sz="2800" b="1" dirty="0">
                <a:solidFill>
                  <a:srgbClr val="0000FF"/>
                </a:solidFill>
                <a:latin typeface="Times New Roman" panose="02020603050405020304" pitchFamily="18" charset="0"/>
                <a:sym typeface="+mn-ea"/>
              </a:rPr>
              <a:t> and </a:t>
            </a:r>
            <a:r>
              <a:rPr lang="en-US" altLang="zh-CN" sz="2800" b="1" dirty="0">
                <a:solidFill>
                  <a:srgbClr val="FF0000"/>
                </a:solidFill>
                <a:latin typeface="Times New Roman" panose="02020603050405020304" pitchFamily="18" charset="0"/>
                <a:sym typeface="+mn-ea"/>
              </a:rPr>
              <a:t>do simple jobs</a:t>
            </a:r>
            <a:r>
              <a:rPr lang="en-US" altLang="zh-CN" sz="2800" b="1" dirty="0">
                <a:solidFill>
                  <a:srgbClr val="0000FF"/>
                </a:solidFill>
                <a:latin typeface="Times New Roman" panose="02020603050405020304" pitchFamily="18" charset="0"/>
                <a:sym typeface="+mn-ea"/>
              </a:rPr>
              <a:t> </a:t>
            </a:r>
            <a:r>
              <a:rPr lang="en-US" altLang="zh-CN" sz="2800" b="1" u="sng" dirty="0">
                <a:solidFill>
                  <a:srgbClr val="0000FF"/>
                </a:solidFill>
                <a:latin typeface="Times New Roman" panose="02020603050405020304" pitchFamily="18" charset="0"/>
                <a:sym typeface="+mn-ea"/>
              </a:rPr>
              <a:t>over and over again</a:t>
            </a:r>
            <a:r>
              <a:rPr lang="en-US" altLang="zh-CN" sz="2800" b="1" dirty="0">
                <a:solidFill>
                  <a:srgbClr val="0000FF"/>
                </a:solidFill>
                <a:latin typeface="Times New Roman" panose="02020603050405020304" pitchFamily="18" charset="0"/>
                <a:sym typeface="+mn-ea"/>
              </a:rPr>
              <a:t>.</a:t>
            </a:r>
            <a:endParaRPr lang="en-US" altLang="zh-CN" sz="2800" b="1" dirty="0">
              <a:solidFill>
                <a:srgbClr val="0000FF"/>
              </a:solidFill>
              <a:latin typeface="Times New Roman" panose="02020603050405020304" pitchFamily="18" charset="0"/>
              <a:sym typeface="+mn-ea"/>
            </a:endParaRPr>
          </a:p>
          <a:p>
            <a:pPr marL="457200" indent="-457200">
              <a:lnSpc>
                <a:spcPct val="120000"/>
              </a:lnSpc>
              <a:buFont typeface="Arial" panose="020B0604020202020204" pitchFamily="34" charset="0"/>
              <a:buChar char="•"/>
            </a:pPr>
            <a:r>
              <a:rPr lang="en-US" altLang="zh-CN" sz="2800" b="1" dirty="0">
                <a:solidFill>
                  <a:srgbClr val="0000FF"/>
                </a:solidFill>
                <a:latin typeface="Times New Roman" panose="02020603050405020304" pitchFamily="18" charset="0"/>
                <a:sym typeface="+mn-ea"/>
              </a:rPr>
              <a:t>They can dance.</a:t>
            </a:r>
            <a:endParaRPr lang="en-US" altLang="zh-CN" sz="2800" b="1" dirty="0">
              <a:solidFill>
                <a:srgbClr val="0000FF"/>
              </a:solidFill>
              <a:latin typeface="Times New Roman" panose="02020603050405020304" pitchFamily="18" charset="0"/>
              <a:sym typeface="+mn-ea"/>
            </a:endParaRPr>
          </a:p>
        </p:txBody>
      </p:sp>
      <p:pic>
        <p:nvPicPr>
          <p:cNvPr id="9" name="图片 8" descr="微信图片_20231121160955"/>
          <p:cNvPicPr>
            <a:picLocks noChangeAspect="1"/>
          </p:cNvPicPr>
          <p:nvPr/>
        </p:nvPicPr>
        <p:blipFill>
          <a:blip r:embed="rId3"/>
          <a:stretch>
            <a:fillRect/>
          </a:stretch>
        </p:blipFill>
        <p:spPr>
          <a:xfrm>
            <a:off x="407670" y="4940935"/>
            <a:ext cx="2647950" cy="1765935"/>
          </a:xfrm>
          <a:prstGeom prst="rect">
            <a:avLst/>
          </a:prstGeom>
        </p:spPr>
      </p:pic>
      <p:pic>
        <p:nvPicPr>
          <p:cNvPr id="11" name="图片 10" descr="微信图片_20231121161013"/>
          <p:cNvPicPr>
            <a:picLocks noChangeAspect="1"/>
          </p:cNvPicPr>
          <p:nvPr/>
        </p:nvPicPr>
        <p:blipFill>
          <a:blip r:embed="rId4"/>
          <a:stretch>
            <a:fillRect/>
          </a:stretch>
        </p:blipFill>
        <p:spPr>
          <a:xfrm>
            <a:off x="3143885" y="4940935"/>
            <a:ext cx="3020060" cy="1765935"/>
          </a:xfrm>
          <a:prstGeom prst="rect">
            <a:avLst/>
          </a:prstGeom>
        </p:spPr>
      </p:pic>
      <p:pic>
        <p:nvPicPr>
          <p:cNvPr id="12" name="图片 11" descr="微信图片_202311211610131"/>
          <p:cNvPicPr>
            <a:picLocks noChangeAspect="1"/>
          </p:cNvPicPr>
          <p:nvPr/>
        </p:nvPicPr>
        <p:blipFill>
          <a:blip r:embed="rId5"/>
          <a:stretch>
            <a:fillRect/>
          </a:stretch>
        </p:blipFill>
        <p:spPr>
          <a:xfrm>
            <a:off x="9067800" y="4940935"/>
            <a:ext cx="2741295" cy="1794510"/>
          </a:xfrm>
          <a:prstGeom prst="rect">
            <a:avLst/>
          </a:prstGeom>
        </p:spPr>
      </p:pic>
      <p:pic>
        <p:nvPicPr>
          <p:cNvPr id="6" name="图片 5" descr="微信图片_20231122152617"/>
          <p:cNvPicPr>
            <a:picLocks noChangeAspect="1"/>
          </p:cNvPicPr>
          <p:nvPr/>
        </p:nvPicPr>
        <p:blipFill>
          <a:blip r:embed="rId6"/>
          <a:stretch>
            <a:fillRect/>
          </a:stretch>
        </p:blipFill>
        <p:spPr>
          <a:xfrm>
            <a:off x="6312535" y="4947285"/>
            <a:ext cx="2639060" cy="1759585"/>
          </a:xfrm>
          <a:prstGeom prst="rect">
            <a:avLst/>
          </a:prstGeom>
        </p:spPr>
      </p:pic>
      <p:sp>
        <p:nvSpPr>
          <p:cNvPr id="8" name="Text Box 5"/>
          <p:cNvSpPr txBox="1">
            <a:spLocks noChangeArrowheads="1"/>
          </p:cNvSpPr>
          <p:nvPr/>
        </p:nvSpPr>
        <p:spPr bwMode="auto">
          <a:xfrm>
            <a:off x="3717290" y="3932555"/>
            <a:ext cx="1281430"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400" b="1" dirty="0">
                <a:solidFill>
                  <a:schemeClr val="tx1"/>
                </a:solidFill>
                <a:cs typeface="Times New Roman" panose="02020603050405020304" pitchFamily="18" charset="0"/>
              </a:rPr>
              <a:t>n. </a:t>
            </a:r>
            <a:r>
              <a:rPr lang="zh-CN" sz="2400" b="1" dirty="0">
                <a:solidFill>
                  <a:schemeClr val="tx1"/>
                </a:solidFill>
                <a:cs typeface="Times New Roman" panose="02020603050405020304" pitchFamily="18" charset="0"/>
              </a:rPr>
              <a:t>工厂</a:t>
            </a:r>
            <a:endParaRPr lang="zh-CN" sz="2400" b="1" dirty="0">
              <a:solidFill>
                <a:schemeClr val="tx1"/>
              </a:solidFill>
              <a:cs typeface="Times New Roman" panose="02020603050405020304" pitchFamily="18" charset="0"/>
            </a:endParaRPr>
          </a:p>
        </p:txBody>
      </p:sp>
      <p:sp>
        <p:nvSpPr>
          <p:cNvPr id="10" name="Text Box 5"/>
          <p:cNvSpPr txBox="1">
            <a:spLocks noChangeArrowheads="1"/>
          </p:cNvSpPr>
          <p:nvPr/>
        </p:nvSpPr>
        <p:spPr bwMode="auto">
          <a:xfrm>
            <a:off x="7825105" y="3933190"/>
            <a:ext cx="2091055"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zh-CN" sz="2400" b="1" dirty="0">
                <a:solidFill>
                  <a:schemeClr val="tx1"/>
                </a:solidFill>
                <a:cs typeface="Times New Roman" panose="02020603050405020304" pitchFamily="18" charset="0"/>
              </a:rPr>
              <a:t>多次；反复地</a:t>
            </a:r>
            <a:endParaRPr lang="zh-CN" sz="2400" b="1" dirty="0">
              <a:solidFill>
                <a:schemeClr val="tx1"/>
              </a:solidFill>
              <a:cs typeface="Times New Roman" panose="02020603050405020304" pitchFamily="18" charset="0"/>
            </a:endParaRPr>
          </a:p>
        </p:txBody>
      </p:sp>
      <p:sp>
        <p:nvSpPr>
          <p:cNvPr id="13" name="Text Box 5"/>
          <p:cNvSpPr txBox="1">
            <a:spLocks noChangeArrowheads="1"/>
          </p:cNvSpPr>
          <p:nvPr/>
        </p:nvSpPr>
        <p:spPr bwMode="auto">
          <a:xfrm>
            <a:off x="3342005" y="3342005"/>
            <a:ext cx="2052955"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400" b="1" dirty="0">
                <a:solidFill>
                  <a:schemeClr val="tx1"/>
                </a:solidFill>
                <a:cs typeface="Times New Roman" panose="02020603050405020304" pitchFamily="18" charset="0"/>
              </a:rPr>
              <a:t>adj. </a:t>
            </a:r>
            <a:r>
              <a:rPr lang="zh-CN" altLang="en-US" sz="2400" b="1" dirty="0">
                <a:solidFill>
                  <a:schemeClr val="tx1"/>
                </a:solidFill>
                <a:cs typeface="Times New Roman" panose="02020603050405020304" pitchFamily="18" charset="0"/>
              </a:rPr>
              <a:t>有危险的</a:t>
            </a:r>
            <a:endParaRPr lang="zh-CN" altLang="en-US" sz="2400" b="1" dirty="0">
              <a:solidFill>
                <a:schemeClr val="tx1"/>
              </a:solidFill>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autoUpdateAnimBg="0"/>
      <p:bldP spid="13" grpId="0"/>
      <p:bldP spid="8" grpId="0"/>
      <p:bldP spid="10"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commondata" val="eyJoZGlkIjoiMTJmNTg2ODljNGQyMTIwYzYzZjY5YTYzOWFjMThmMDgifQ=="/>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_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nSpc>
            <a:spcPct val="120000"/>
          </a:lnSpc>
          <a:defRPr b="1" dirty="0">
            <a:cs typeface="Times New Roman" panose="020206030504050203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21095</Words>
  <Application>WPS 演示</Application>
  <PresentationFormat>宽屏</PresentationFormat>
  <Paragraphs>589</Paragraphs>
  <Slides>63</Slides>
  <Notes>1</Notes>
  <HiddenSlides>0</HiddenSlides>
  <MMClips>2</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63</vt:i4>
      </vt:variant>
    </vt:vector>
  </HeadingPairs>
  <TitlesOfParts>
    <vt:vector size="73" baseType="lpstr">
      <vt:lpstr>Arial</vt:lpstr>
      <vt:lpstr>宋体</vt:lpstr>
      <vt:lpstr>Wingdings</vt:lpstr>
      <vt:lpstr>Times New Roman</vt:lpstr>
      <vt:lpstr>微软雅黑</vt:lpstr>
      <vt:lpstr>Arial Unicode MS</vt:lpstr>
      <vt:lpstr>Calibri Light</vt:lpstr>
      <vt:lpstr>Calibri</vt:lpstr>
      <vt:lpstr>1_默认设计模板</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Administrator</cp:lastModifiedBy>
  <cp:revision>599</cp:revision>
  <dcterms:created xsi:type="dcterms:W3CDTF">2013-03-17T02:35:00Z</dcterms:created>
  <dcterms:modified xsi:type="dcterms:W3CDTF">2024-11-26T01:07:26Z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690FB2ADDED742118B5943D017F3A875_13</vt:lpwstr>
  </property>
  <property fmtid="{D5CDD505-2E9C-101B-9397-08002B2CF9AE}" pid="3" name="KSOProductBuildVer">
    <vt:lpwstr>2052-12.1.0.18912</vt:lpwstr>
  </property>
</Properties>
</file>